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1996273548" r:id="rId3"/>
    <p:sldId id="1996273549" r:id="rId4"/>
    <p:sldId id="1996273550" r:id="rId5"/>
    <p:sldId id="1996273551" r:id="rId6"/>
    <p:sldId id="1996273552" r:id="rId7"/>
    <p:sldId id="1996273553" r:id="rId8"/>
    <p:sldId id="1996273554" r:id="rId9"/>
    <p:sldId id="1996273556" r:id="rId10"/>
    <p:sldId id="1996273557" r:id="rId11"/>
  </p:sldIdLst>
  <p:sldSz cx="9144000" cy="5148263"/>
  <p:notesSz cx="6797675" cy="9926638"/>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B51"/>
    <a:srgbClr val="008894"/>
    <a:srgbClr val="006895"/>
    <a:srgbClr val="BE1522"/>
    <a:srgbClr val="FFFFFF"/>
    <a:srgbClr val="008855"/>
    <a:srgbClr val="E61873"/>
    <a:srgbClr val="82358C"/>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94496-FAD1-4698-B980-F2CB218B0BB1}" v="3" dt="2024-06-11T10:27:10.64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snapToGrid="0" snapToObjects="1">
      <p:cViewPr varScale="1">
        <p:scale>
          <a:sx n="146" d="100"/>
          <a:sy n="146" d="100"/>
        </p:scale>
        <p:origin x="558" y="72"/>
      </p:cViewPr>
      <p:guideLst>
        <p:guide orient="horz" pos="16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ovica Matarazzo" userId="4284bbef-d44c-41d3-a1e4-fc9165ee912c" providerId="ADAL" clId="{35194496-FAD1-4698-B980-F2CB218B0BB1}"/>
    <pc:docChg chg="custSel addSld delSld modSld">
      <pc:chgData name="Ludovica Matarazzo" userId="4284bbef-d44c-41d3-a1e4-fc9165ee912c" providerId="ADAL" clId="{35194496-FAD1-4698-B980-F2CB218B0BB1}" dt="2024-06-11T10:34:04.192" v="98" actId="20577"/>
      <pc:docMkLst>
        <pc:docMk/>
      </pc:docMkLst>
      <pc:sldChg chg="modSp mod">
        <pc:chgData name="Ludovica Matarazzo" userId="4284bbef-d44c-41d3-a1e4-fc9165ee912c" providerId="ADAL" clId="{35194496-FAD1-4698-B980-F2CB218B0BB1}" dt="2024-06-11T10:22:23.968" v="19" actId="20577"/>
        <pc:sldMkLst>
          <pc:docMk/>
          <pc:sldMk cId="2721890798" sldId="1996273551"/>
        </pc:sldMkLst>
        <pc:spChg chg="mod">
          <ac:chgData name="Ludovica Matarazzo" userId="4284bbef-d44c-41d3-a1e4-fc9165ee912c" providerId="ADAL" clId="{35194496-FAD1-4698-B980-F2CB218B0BB1}" dt="2024-06-11T10:22:23.968" v="19" actId="20577"/>
          <ac:spMkLst>
            <pc:docMk/>
            <pc:sldMk cId="2721890798" sldId="1996273551"/>
            <ac:spMk id="13" creationId="{9646A1E0-45FE-E110-76E3-A23F55AADB0D}"/>
          </ac:spMkLst>
        </pc:spChg>
      </pc:sldChg>
      <pc:sldChg chg="modSp mod">
        <pc:chgData name="Ludovica Matarazzo" userId="4284bbef-d44c-41d3-a1e4-fc9165ee912c" providerId="ADAL" clId="{35194496-FAD1-4698-B980-F2CB218B0BB1}" dt="2024-06-11T10:23:06.084" v="21" actId="20577"/>
        <pc:sldMkLst>
          <pc:docMk/>
          <pc:sldMk cId="1641399796" sldId="1996273552"/>
        </pc:sldMkLst>
        <pc:spChg chg="mod">
          <ac:chgData name="Ludovica Matarazzo" userId="4284bbef-d44c-41d3-a1e4-fc9165ee912c" providerId="ADAL" clId="{35194496-FAD1-4698-B980-F2CB218B0BB1}" dt="2024-06-11T10:23:06.084" v="21" actId="20577"/>
          <ac:spMkLst>
            <pc:docMk/>
            <pc:sldMk cId="1641399796" sldId="1996273552"/>
            <ac:spMk id="2" creationId="{8FFD023C-B8E6-59BC-3945-BE7DE9D310EE}"/>
          </ac:spMkLst>
        </pc:spChg>
      </pc:sldChg>
      <pc:sldChg chg="modSp mod">
        <pc:chgData name="Ludovica Matarazzo" userId="4284bbef-d44c-41d3-a1e4-fc9165ee912c" providerId="ADAL" clId="{35194496-FAD1-4698-B980-F2CB218B0BB1}" dt="2024-06-11T10:31:49.329" v="80" actId="20577"/>
        <pc:sldMkLst>
          <pc:docMk/>
          <pc:sldMk cId="2215019818" sldId="1996273553"/>
        </pc:sldMkLst>
        <pc:spChg chg="mod">
          <ac:chgData name="Ludovica Matarazzo" userId="4284bbef-d44c-41d3-a1e4-fc9165ee912c" providerId="ADAL" clId="{35194496-FAD1-4698-B980-F2CB218B0BB1}" dt="2024-06-11T10:29:06.868" v="71" actId="1076"/>
          <ac:spMkLst>
            <pc:docMk/>
            <pc:sldMk cId="2215019818" sldId="1996273553"/>
            <ac:spMk id="6" creationId="{A1C71233-8EE2-4C28-75E4-BD002D2EC657}"/>
          </ac:spMkLst>
        </pc:spChg>
        <pc:spChg chg="mod">
          <ac:chgData name="Ludovica Matarazzo" userId="4284bbef-d44c-41d3-a1e4-fc9165ee912c" providerId="ADAL" clId="{35194496-FAD1-4698-B980-F2CB218B0BB1}" dt="2024-06-11T10:31:49.329" v="80" actId="20577"/>
          <ac:spMkLst>
            <pc:docMk/>
            <pc:sldMk cId="2215019818" sldId="1996273553"/>
            <ac:spMk id="11" creationId="{7E6B50C5-5350-4DC6-D7D0-E6062A3AD8BF}"/>
          </ac:spMkLst>
        </pc:spChg>
      </pc:sldChg>
      <pc:sldChg chg="del">
        <pc:chgData name="Ludovica Matarazzo" userId="4284bbef-d44c-41d3-a1e4-fc9165ee912c" providerId="ADAL" clId="{35194496-FAD1-4698-B980-F2CB218B0BB1}" dt="2024-06-11T10:27:12.927" v="68" actId="47"/>
        <pc:sldMkLst>
          <pc:docMk/>
          <pc:sldMk cId="1673221415" sldId="1996273555"/>
        </pc:sldMkLst>
      </pc:sldChg>
      <pc:sldChg chg="modSp mod">
        <pc:chgData name="Ludovica Matarazzo" userId="4284bbef-d44c-41d3-a1e4-fc9165ee912c" providerId="ADAL" clId="{35194496-FAD1-4698-B980-F2CB218B0BB1}" dt="2024-06-11T10:34:04.192" v="98" actId="20577"/>
        <pc:sldMkLst>
          <pc:docMk/>
          <pc:sldMk cId="1853315320" sldId="1996273556"/>
        </pc:sldMkLst>
        <pc:spChg chg="mod">
          <ac:chgData name="Ludovica Matarazzo" userId="4284bbef-d44c-41d3-a1e4-fc9165ee912c" providerId="ADAL" clId="{35194496-FAD1-4698-B980-F2CB218B0BB1}" dt="2024-06-11T10:34:04.192" v="98" actId="20577"/>
          <ac:spMkLst>
            <pc:docMk/>
            <pc:sldMk cId="1853315320" sldId="1996273556"/>
            <ac:spMk id="4" creationId="{1EAAF956-3B37-130A-FE2E-E1B906D21A96}"/>
          </ac:spMkLst>
        </pc:spChg>
      </pc:sldChg>
      <pc:sldChg chg="add setBg">
        <pc:chgData name="Ludovica Matarazzo" userId="4284bbef-d44c-41d3-a1e4-fc9165ee912c" providerId="ADAL" clId="{35194496-FAD1-4698-B980-F2CB218B0BB1}" dt="2024-06-11T10:27:10.644" v="67"/>
        <pc:sldMkLst>
          <pc:docMk/>
          <pc:sldMk cId="780391261" sldId="19962735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CDD339-205A-4239-A0B6-CC8E2FEDDD7A}" type="datetimeFigureOut">
              <a:rPr lang="it-IT" smtClean="0"/>
              <a:t>11/06/2024</a:t>
            </a:fld>
            <a:endParaRPr lang="it-IT"/>
          </a:p>
        </p:txBody>
      </p:sp>
      <p:sp>
        <p:nvSpPr>
          <p:cNvPr id="4" name="Segnaposto immagine diapositiva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11BCECE-F61B-42CB-9850-50523FCAE0C7}" type="slidenum">
              <a:rPr lang="it-IT" smtClean="0"/>
              <a:t>‹N›</a:t>
            </a:fld>
            <a:endParaRPr lang="it-IT"/>
          </a:p>
        </p:txBody>
      </p:sp>
    </p:spTree>
    <p:extLst>
      <p:ext uri="{BB962C8B-B14F-4D97-AF65-F5344CB8AC3E}">
        <p14:creationId xmlns:p14="http://schemas.microsoft.com/office/powerpoint/2010/main" val="25342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9299"/>
            <a:ext cx="7772400" cy="1103540"/>
          </a:xfrm>
        </p:spPr>
        <p:txBody>
          <a:bodyPr/>
          <a:lstStyle/>
          <a:p>
            <a:r>
              <a:rPr lang="it-IT"/>
              <a:t>Fare clic per modificare lo stile del titolo dello schema</a:t>
            </a:r>
          </a:p>
        </p:txBody>
      </p:sp>
      <p:sp>
        <p:nvSpPr>
          <p:cNvPr id="3" name="Sottotitolo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BB9729C-3ED4-A44F-9C72-DEBAB2B3432D}" type="datetimeFigureOut">
              <a:rPr lang="it-IT" smtClean="0"/>
              <a:t>11/06/2024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84713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B9729C-3ED4-A44F-9C72-DEBAB2B3432D}" type="datetimeFigureOut">
              <a:rPr lang="it-IT" smtClean="0"/>
              <a:t>11/06/2024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333966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925"/>
            <a:ext cx="2057400" cy="3297510"/>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154925"/>
            <a:ext cx="6019800" cy="329751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B9729C-3ED4-A44F-9C72-DEBAB2B3432D}" type="datetimeFigureOut">
              <a:rPr lang="it-IT" smtClean="0"/>
              <a:t>11/06/2024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331804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BB9729C-3ED4-A44F-9C72-DEBAB2B3432D}" type="datetimeFigureOut">
              <a:rPr lang="it-IT" smtClean="0"/>
              <a:t>11/06/2024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183117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8236"/>
            <a:ext cx="7772400" cy="1022502"/>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BB9729C-3ED4-A44F-9C72-DEBAB2B3432D}" type="datetimeFigureOut">
              <a:rPr lang="it-IT" smtClean="0"/>
              <a:t>11/06/2024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417393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902138"/>
            <a:ext cx="4038600" cy="2550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BB9729C-3ED4-A44F-9C72-DEBAB2B3432D}" type="datetimeFigureOut">
              <a:rPr lang="it-IT" smtClean="0"/>
              <a:t>11/06/2024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381658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6169"/>
            <a:ext cx="8229600" cy="858044"/>
          </a:xfrm>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BB9729C-3ED4-A44F-9C72-DEBAB2B3432D}" type="datetimeFigureOut">
              <a:rPr lang="it-IT" smtClean="0"/>
              <a:t>11/06/2024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236567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data 2"/>
          <p:cNvSpPr>
            <a:spLocks noGrp="1"/>
          </p:cNvSpPr>
          <p:nvPr>
            <p:ph type="dt" sz="half" idx="10"/>
          </p:nvPr>
        </p:nvSpPr>
        <p:spPr/>
        <p:txBody>
          <a:bodyPr/>
          <a:lstStyle/>
          <a:p>
            <a:fld id="{0BB9729C-3ED4-A44F-9C72-DEBAB2B3432D}" type="datetimeFigureOut">
              <a:rPr lang="it-IT" smtClean="0"/>
              <a:t>11/06/2024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311426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B9729C-3ED4-A44F-9C72-DEBAB2B3432D}" type="datetimeFigureOut">
              <a:rPr lang="it-IT" smtClean="0"/>
              <a:t>11/06/2024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375254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977"/>
            <a:ext cx="3008313" cy="872345"/>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BB9729C-3ED4-A44F-9C72-DEBAB2B3432D}" type="datetimeFigureOut">
              <a:rPr lang="it-IT" smtClean="0"/>
              <a:t>11/06/2024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303852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3784"/>
            <a:ext cx="5486400" cy="425447"/>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BB9729C-3ED4-A44F-9C72-DEBAB2B3432D}" type="datetimeFigureOut">
              <a:rPr lang="it-IT" smtClean="0"/>
              <a:t>11/06/2024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160A60-556B-3542-B7BA-6C8FBF8226B9}" type="slidenum">
              <a:rPr lang="it-IT" smtClean="0"/>
              <a:t>‹N›</a:t>
            </a:fld>
            <a:endParaRPr lang="it-IT"/>
          </a:p>
        </p:txBody>
      </p:sp>
    </p:spTree>
    <p:extLst>
      <p:ext uri="{BB962C8B-B14F-4D97-AF65-F5344CB8AC3E}">
        <p14:creationId xmlns:p14="http://schemas.microsoft.com/office/powerpoint/2010/main" val="129729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0BB9729C-3ED4-A44F-9C72-DEBAB2B3432D}" type="datetimeFigureOut">
              <a:rPr lang="it-IT" smtClean="0"/>
              <a:t>11/06/2024</a:t>
            </a:fld>
            <a:endParaRPr lang="it-IT"/>
          </a:p>
        </p:txBody>
      </p:sp>
      <p:sp>
        <p:nvSpPr>
          <p:cNvPr id="5" name="Segnaposto piè di pagina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52160A60-556B-3542-B7BA-6C8FBF8226B9}" type="slidenum">
              <a:rPr lang="it-IT" smtClean="0"/>
              <a:t>‹N›</a:t>
            </a:fld>
            <a:endParaRPr lang="it-IT"/>
          </a:p>
        </p:txBody>
      </p:sp>
    </p:spTree>
    <p:extLst>
      <p:ext uri="{BB962C8B-B14F-4D97-AF65-F5344CB8AC3E}">
        <p14:creationId xmlns:p14="http://schemas.microsoft.com/office/powerpoint/2010/main" val="331087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392414" y="442173"/>
            <a:ext cx="4333494" cy="1200329"/>
          </a:xfrm>
          <a:prstGeom prst="rect">
            <a:avLst/>
          </a:prstGeom>
          <a:noFill/>
        </p:spPr>
        <p:txBody>
          <a:bodyPr wrap="square" rtlCol="0">
            <a:spAutoFit/>
          </a:bodyPr>
          <a:lstStyle/>
          <a:p>
            <a:r>
              <a:rPr lang="en-US" b="1" dirty="0">
                <a:solidFill>
                  <a:srgbClr val="008894"/>
                </a:solidFill>
                <a:latin typeface="Futura Light BT"/>
                <a:cs typeface="Futura Light BT"/>
              </a:rPr>
              <a:t>WELCOME &amp; WORK PROJECT </a:t>
            </a:r>
          </a:p>
          <a:p>
            <a:r>
              <a:rPr lang="en-US" b="1" dirty="0">
                <a:solidFill>
                  <a:srgbClr val="008894"/>
                </a:solidFill>
                <a:latin typeface="Futura Light BT"/>
                <a:cs typeface="Futura Light BT"/>
              </a:rPr>
              <a:t>A combination of training, funding,</a:t>
            </a:r>
          </a:p>
          <a:p>
            <a:r>
              <a:rPr lang="en-US" b="1" dirty="0">
                <a:solidFill>
                  <a:srgbClr val="008894"/>
                </a:solidFill>
                <a:latin typeface="Futura Light BT"/>
                <a:cs typeface="Futura Light BT"/>
              </a:rPr>
              <a:t>partnerships and social protection engagements</a:t>
            </a:r>
            <a:endParaRPr lang="it-IT" b="1" dirty="0">
              <a:solidFill>
                <a:srgbClr val="008894"/>
              </a:solidFill>
              <a:latin typeface="Futura Light BT"/>
              <a:cs typeface="Futura Light BT"/>
            </a:endParaRPr>
          </a:p>
        </p:txBody>
      </p:sp>
      <p:sp>
        <p:nvSpPr>
          <p:cNvPr id="5" name="CasellaDiTesto 4"/>
          <p:cNvSpPr txBox="1"/>
          <p:nvPr/>
        </p:nvSpPr>
        <p:spPr>
          <a:xfrm>
            <a:off x="455788" y="2460110"/>
            <a:ext cx="2273326" cy="276999"/>
          </a:xfrm>
          <a:prstGeom prst="rect">
            <a:avLst/>
          </a:prstGeom>
          <a:noFill/>
        </p:spPr>
        <p:txBody>
          <a:bodyPr wrap="square" rtlCol="0">
            <a:spAutoFit/>
          </a:bodyPr>
          <a:lstStyle/>
          <a:p>
            <a:r>
              <a:rPr lang="it-IT" sz="1200" dirty="0">
                <a:solidFill>
                  <a:srgbClr val="008894"/>
                </a:solidFill>
                <a:latin typeface="Futura Light BT"/>
                <a:cs typeface="Futura Light BT"/>
              </a:rPr>
              <a:t>June 12th 2024</a:t>
            </a:r>
          </a:p>
        </p:txBody>
      </p:sp>
    </p:spTree>
    <p:extLst>
      <p:ext uri="{BB962C8B-B14F-4D97-AF65-F5344CB8AC3E}">
        <p14:creationId xmlns:p14="http://schemas.microsoft.com/office/powerpoint/2010/main" val="175328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10</a:t>
            </a:fld>
            <a:endParaRPr lang="it-IT" dirty="0">
              <a:solidFill>
                <a:schemeClr val="bg1"/>
              </a:solidFill>
            </a:endParaRPr>
          </a:p>
        </p:txBody>
      </p:sp>
      <p:pic>
        <p:nvPicPr>
          <p:cNvPr id="4" name="Immagine 3">
            <a:extLst>
              <a:ext uri="{FF2B5EF4-FFF2-40B4-BE49-F238E27FC236}">
                <a16:creationId xmlns:a16="http://schemas.microsoft.com/office/drawing/2014/main" id="{2D3AB99A-8FA8-2994-4724-E60CE75CCF28}"/>
              </a:ext>
            </a:extLst>
          </p:cNvPr>
          <p:cNvPicPr>
            <a:picLocks noChangeAspect="1"/>
          </p:cNvPicPr>
          <p:nvPr/>
        </p:nvPicPr>
        <p:blipFill>
          <a:blip r:embed="rId2"/>
          <a:srcRect/>
          <a:stretch/>
        </p:blipFill>
        <p:spPr>
          <a:xfrm>
            <a:off x="5688889" y="261254"/>
            <a:ext cx="2942177" cy="4158276"/>
          </a:xfrm>
          <a:prstGeom prst="rect">
            <a:avLst/>
          </a:prstGeom>
        </p:spPr>
      </p:pic>
      <p:sp>
        <p:nvSpPr>
          <p:cNvPr id="5" name="CasellaDiTesto 4">
            <a:extLst>
              <a:ext uri="{FF2B5EF4-FFF2-40B4-BE49-F238E27FC236}">
                <a16:creationId xmlns:a16="http://schemas.microsoft.com/office/drawing/2014/main" id="{5BF4CB34-C9E7-D71E-5870-21EA6729382B}"/>
              </a:ext>
            </a:extLst>
          </p:cNvPr>
          <p:cNvSpPr txBox="1"/>
          <p:nvPr/>
        </p:nvSpPr>
        <p:spPr>
          <a:xfrm>
            <a:off x="191032" y="2971463"/>
            <a:ext cx="4495800" cy="338554"/>
          </a:xfrm>
          <a:prstGeom prst="rect">
            <a:avLst/>
          </a:prstGeom>
          <a:noFill/>
        </p:spPr>
        <p:txBody>
          <a:bodyPr wrap="square" rtlCol="0">
            <a:spAutoFit/>
          </a:bodyPr>
          <a:lstStyle/>
          <a:p>
            <a:r>
              <a:rPr lang="it-IT" sz="1600" b="1" dirty="0">
                <a:solidFill>
                  <a:srgbClr val="004990"/>
                </a:solidFill>
              </a:rPr>
              <a:t>WWW.ASSOLAVORO.EU</a:t>
            </a:r>
          </a:p>
        </p:txBody>
      </p:sp>
      <p:grpSp>
        <p:nvGrpSpPr>
          <p:cNvPr id="6" name="Gruppo 5">
            <a:extLst>
              <a:ext uri="{FF2B5EF4-FFF2-40B4-BE49-F238E27FC236}">
                <a16:creationId xmlns:a16="http://schemas.microsoft.com/office/drawing/2014/main" id="{1A0EC388-8E96-31AC-3A67-E1649D942990}"/>
              </a:ext>
            </a:extLst>
          </p:cNvPr>
          <p:cNvGrpSpPr/>
          <p:nvPr/>
        </p:nvGrpSpPr>
        <p:grpSpPr>
          <a:xfrm>
            <a:off x="191032" y="2552098"/>
            <a:ext cx="4495800" cy="400110"/>
            <a:chOff x="522678" y="5862784"/>
            <a:chExt cx="4495800" cy="400110"/>
          </a:xfrm>
        </p:grpSpPr>
        <p:sp>
          <p:nvSpPr>
            <p:cNvPr id="10" name="CasellaDiTesto 9">
              <a:extLst>
                <a:ext uri="{FF2B5EF4-FFF2-40B4-BE49-F238E27FC236}">
                  <a16:creationId xmlns:a16="http://schemas.microsoft.com/office/drawing/2014/main" id="{FB7A57F8-2555-199A-DB2E-2B4B63B8CEE6}"/>
                </a:ext>
              </a:extLst>
            </p:cNvPr>
            <p:cNvSpPr txBox="1"/>
            <p:nvPr/>
          </p:nvSpPr>
          <p:spPr>
            <a:xfrm>
              <a:off x="522678" y="5862784"/>
              <a:ext cx="4495800" cy="400110"/>
            </a:xfrm>
            <a:prstGeom prst="rect">
              <a:avLst/>
            </a:prstGeom>
            <a:noFill/>
          </p:spPr>
          <p:txBody>
            <a:bodyPr wrap="square" rtlCol="0">
              <a:spAutoFit/>
            </a:bodyPr>
            <a:lstStyle/>
            <a:p>
              <a:r>
                <a:rPr lang="it-IT" sz="2000" b="1" dirty="0">
                  <a:solidFill>
                    <a:srgbClr val="004990"/>
                  </a:solidFill>
                </a:rPr>
                <a:t>FOLLOW US</a:t>
              </a:r>
            </a:p>
          </p:txBody>
        </p:sp>
        <p:pic>
          <p:nvPicPr>
            <p:cNvPr id="11" name="Picture 2">
              <a:extLst>
                <a:ext uri="{FF2B5EF4-FFF2-40B4-BE49-F238E27FC236}">
                  <a16:creationId xmlns:a16="http://schemas.microsoft.com/office/drawing/2014/main" id="{F70F65F4-C68C-F1A0-9D87-6F256BA1F0D6}"/>
                </a:ext>
              </a:extLst>
            </p:cNvPr>
            <p:cNvPicPr>
              <a:picLocks noChangeAspect="1" noChangeArrowheads="1"/>
            </p:cNvPicPr>
            <p:nvPr/>
          </p:nvPicPr>
          <p:blipFill>
            <a:blip r:embed="rId3"/>
            <a:srcRect/>
            <a:stretch/>
          </p:blipFill>
          <p:spPr bwMode="auto">
            <a:xfrm>
              <a:off x="1862489" y="5918401"/>
              <a:ext cx="476746" cy="26787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4" descr="LinkedIn PNG HD isolato | PNG Mart">
            <a:extLst>
              <a:ext uri="{FF2B5EF4-FFF2-40B4-BE49-F238E27FC236}">
                <a16:creationId xmlns:a16="http://schemas.microsoft.com/office/drawing/2014/main" id="{B9C5D9A5-5710-E0A1-AE41-C3C4F39B8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591" y="2487408"/>
            <a:ext cx="476746" cy="47674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o 17">
            <a:extLst>
              <a:ext uri="{FF2B5EF4-FFF2-40B4-BE49-F238E27FC236}">
                <a16:creationId xmlns:a16="http://schemas.microsoft.com/office/drawing/2014/main" id="{D924E22E-BB81-F608-4120-8D5895F75574}"/>
              </a:ext>
            </a:extLst>
          </p:cNvPr>
          <p:cNvGrpSpPr/>
          <p:nvPr/>
        </p:nvGrpSpPr>
        <p:grpSpPr>
          <a:xfrm>
            <a:off x="272629" y="1512051"/>
            <a:ext cx="4246901" cy="590318"/>
            <a:chOff x="393679" y="1851542"/>
            <a:chExt cx="7386341" cy="1026699"/>
          </a:xfrm>
        </p:grpSpPr>
        <p:pic>
          <p:nvPicPr>
            <p:cNvPr id="15" name="Immagine 14" descr="Immagine che contiene testo, Carattere, Elementi grafici, grafica&#10;&#10;Descrizione generata automaticamente">
              <a:extLst>
                <a:ext uri="{FF2B5EF4-FFF2-40B4-BE49-F238E27FC236}">
                  <a16:creationId xmlns:a16="http://schemas.microsoft.com/office/drawing/2014/main" id="{D5A115B7-A6E3-E3B9-B8B0-667C45F3B300}"/>
                </a:ext>
              </a:extLst>
            </p:cNvPr>
            <p:cNvPicPr>
              <a:picLocks noChangeAspect="1"/>
            </p:cNvPicPr>
            <p:nvPr/>
          </p:nvPicPr>
          <p:blipFill>
            <a:blip r:embed="rId5"/>
            <a:stretch>
              <a:fillRect/>
            </a:stretch>
          </p:blipFill>
          <p:spPr>
            <a:xfrm>
              <a:off x="393679" y="1934094"/>
              <a:ext cx="7088215" cy="838391"/>
            </a:xfrm>
            <a:prstGeom prst="rect">
              <a:avLst/>
            </a:prstGeom>
          </p:spPr>
        </p:pic>
        <p:pic>
          <p:nvPicPr>
            <p:cNvPr id="17" name="Immagine 16" descr="Immagine che contiene testo, Elementi grafici, grafica, Carattere&#10;&#10;Descrizione generata automaticamente">
              <a:extLst>
                <a:ext uri="{FF2B5EF4-FFF2-40B4-BE49-F238E27FC236}">
                  <a16:creationId xmlns:a16="http://schemas.microsoft.com/office/drawing/2014/main" id="{D18C513F-B45D-A66A-D513-83D6DCEDC1C1}"/>
                </a:ext>
              </a:extLst>
            </p:cNvPr>
            <p:cNvPicPr>
              <a:picLocks noChangeAspect="1"/>
            </p:cNvPicPr>
            <p:nvPr/>
          </p:nvPicPr>
          <p:blipFill rotWithShape="1">
            <a:blip r:embed="rId6"/>
            <a:srcRect l="23461"/>
            <a:stretch/>
          </p:blipFill>
          <p:spPr>
            <a:xfrm>
              <a:off x="2004059" y="1851542"/>
              <a:ext cx="5775961" cy="1026699"/>
            </a:xfrm>
            <a:prstGeom prst="rect">
              <a:avLst/>
            </a:prstGeom>
          </p:spPr>
        </p:pic>
      </p:grpSp>
      <p:sp>
        <p:nvSpPr>
          <p:cNvPr id="19" name="CasellaDiTesto 18">
            <a:extLst>
              <a:ext uri="{FF2B5EF4-FFF2-40B4-BE49-F238E27FC236}">
                <a16:creationId xmlns:a16="http://schemas.microsoft.com/office/drawing/2014/main" id="{B78328E4-F8D5-439F-1B92-67E1648EA5A8}"/>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OUR NETWORK</a:t>
            </a:r>
          </a:p>
        </p:txBody>
      </p:sp>
      <p:pic>
        <p:nvPicPr>
          <p:cNvPr id="2" name="Picture 4">
            <a:extLst>
              <a:ext uri="{FF2B5EF4-FFF2-40B4-BE49-F238E27FC236}">
                <a16:creationId xmlns:a16="http://schemas.microsoft.com/office/drawing/2014/main" id="{F99A2BC7-8E5B-0436-4EB7-D84C88E36B1B}"/>
              </a:ext>
            </a:extLst>
          </p:cNvPr>
          <p:cNvPicPr>
            <a:picLocks noChangeAspect="1" noChangeArrowheads="1"/>
          </p:cNvPicPr>
          <p:nvPr/>
        </p:nvPicPr>
        <p:blipFill>
          <a:blip r:embed="rId7"/>
          <a:srcRect/>
          <a:stretch/>
        </p:blipFill>
        <p:spPr bwMode="auto">
          <a:xfrm>
            <a:off x="2391597" y="2595830"/>
            <a:ext cx="476746" cy="26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9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2798051" cy="323165"/>
          </a:xfrm>
          <a:prstGeom prst="rect">
            <a:avLst/>
          </a:prstGeom>
          <a:noFill/>
        </p:spPr>
        <p:txBody>
          <a:bodyPr wrap="square" rtlCol="0">
            <a:spAutoFit/>
          </a:bodyPr>
          <a:lstStyle/>
          <a:p>
            <a:r>
              <a:rPr lang="it-IT" sz="1500" dirty="0">
                <a:solidFill>
                  <a:srgbClr val="008894"/>
                </a:solidFill>
                <a:latin typeface="Futura Light BT"/>
                <a:cs typeface="Futura Light BT"/>
              </a:rPr>
              <a:t>THE AGREEMENT</a:t>
            </a: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2</a:t>
            </a:fld>
            <a:endParaRPr lang="it-IT" dirty="0">
              <a:solidFill>
                <a:schemeClr val="bg1"/>
              </a:solidFill>
            </a:endParaRPr>
          </a:p>
        </p:txBody>
      </p:sp>
      <p:sp>
        <p:nvSpPr>
          <p:cNvPr id="2" name="Rettangolo 1">
            <a:extLst>
              <a:ext uri="{FF2B5EF4-FFF2-40B4-BE49-F238E27FC236}">
                <a16:creationId xmlns:a16="http://schemas.microsoft.com/office/drawing/2014/main" id="{6CAFEFB2-1318-CE90-4D1F-E0CB1CFA1451}"/>
              </a:ext>
            </a:extLst>
          </p:cNvPr>
          <p:cNvSpPr/>
          <p:nvPr/>
        </p:nvSpPr>
        <p:spPr>
          <a:xfrm>
            <a:off x="4725961" y="867763"/>
            <a:ext cx="3953375" cy="1899387"/>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dirty="0">
                <a:solidFill>
                  <a:srgbClr val="002060"/>
                </a:solidFill>
                <a:latin typeface="Futura Light BT"/>
                <a:cs typeface="Times New Roman" panose="02020603050405020304" pitchFamily="18" charset="0"/>
              </a:rPr>
              <a:t>ASSOLAVORO AND THE SECTORAL TRADE UNIONS SIGNED AN AGREEMENT CONTAINING SEVERAL INITIATIVES TO SUPPORT REFUGEES IN VARIOUS FIELDS BY MAKING AVAILABLE THE FINANCIAL RESOURCES OF THE BILATERAL FUNDS FORMATEMP AND EBITEMP</a:t>
            </a:r>
          </a:p>
          <a:p>
            <a:pPr algn="ctr"/>
            <a:endParaRPr lang="en-US" sz="1400" b="1" dirty="0">
              <a:solidFill>
                <a:srgbClr val="002060"/>
              </a:solidFill>
              <a:latin typeface="Futura Light BT"/>
              <a:cs typeface="Times New Roman" panose="02020603050405020304" pitchFamily="18" charset="0"/>
            </a:endParaRPr>
          </a:p>
          <a:p>
            <a:pPr marL="285750" indent="-285750" algn="just">
              <a:buFont typeface="Arial" panose="020B0604020202020204" pitchFamily="34" charset="0"/>
              <a:buChar char="•"/>
            </a:pPr>
            <a:endParaRPr lang="en-US" sz="1400" b="1" dirty="0">
              <a:solidFill>
                <a:srgbClr val="002060"/>
              </a:solidFill>
              <a:latin typeface="Futura Light BT"/>
              <a:cs typeface="Times New Roman" panose="02020603050405020304" pitchFamily="18" charset="0"/>
            </a:endParaRPr>
          </a:p>
          <a:p>
            <a:pPr marL="285750" indent="-285750" algn="just">
              <a:buFont typeface="Arial" panose="020B0604020202020204" pitchFamily="34" charset="0"/>
              <a:buChar char="•"/>
            </a:pPr>
            <a:endParaRPr lang="en-US" sz="1400" b="1" dirty="0">
              <a:solidFill>
                <a:srgbClr val="002060"/>
              </a:solidFill>
              <a:latin typeface="Futura Light BT"/>
              <a:cs typeface="Times New Roman" panose="02020603050405020304" pitchFamily="18" charset="0"/>
            </a:endParaRPr>
          </a:p>
        </p:txBody>
      </p:sp>
      <p:pic>
        <p:nvPicPr>
          <p:cNvPr id="3" name="Immagine 2" descr="Immagine che contiene testo, persona&#10;&#10;Descrizione generata automaticamente">
            <a:extLst>
              <a:ext uri="{FF2B5EF4-FFF2-40B4-BE49-F238E27FC236}">
                <a16:creationId xmlns:a16="http://schemas.microsoft.com/office/drawing/2014/main" id="{8E4D5042-4CB3-7153-185F-CC6F000259B0}"/>
              </a:ext>
            </a:extLst>
          </p:cNvPr>
          <p:cNvPicPr>
            <a:picLocks noChangeAspect="1"/>
          </p:cNvPicPr>
          <p:nvPr/>
        </p:nvPicPr>
        <p:blipFill>
          <a:blip r:embed="rId3"/>
          <a:stretch>
            <a:fillRect/>
          </a:stretch>
        </p:blipFill>
        <p:spPr>
          <a:xfrm>
            <a:off x="536142" y="1042967"/>
            <a:ext cx="3673301" cy="1994078"/>
          </a:xfrm>
          <a:prstGeom prst="rect">
            <a:avLst/>
          </a:prstGeom>
          <a:ln>
            <a:noFill/>
          </a:ln>
          <a:effectLst>
            <a:outerShdw blurRad="190500" algn="tl" rotWithShape="0">
              <a:srgbClr val="000000">
                <a:alpha val="70000"/>
              </a:srgbClr>
            </a:outerShdw>
          </a:effectLst>
        </p:spPr>
      </p:pic>
      <p:pic>
        <p:nvPicPr>
          <p:cNvPr id="4" name="Immagine 3">
            <a:extLst>
              <a:ext uri="{FF2B5EF4-FFF2-40B4-BE49-F238E27FC236}">
                <a16:creationId xmlns:a16="http://schemas.microsoft.com/office/drawing/2014/main" id="{48B034AB-7F81-0FF5-CC8C-C12F4B68BE02}"/>
              </a:ext>
            </a:extLst>
          </p:cNvPr>
          <p:cNvPicPr>
            <a:picLocks noChangeAspect="1"/>
          </p:cNvPicPr>
          <p:nvPr/>
        </p:nvPicPr>
        <p:blipFill>
          <a:blip r:embed="rId4"/>
          <a:srcRect/>
          <a:stretch/>
        </p:blipFill>
        <p:spPr>
          <a:xfrm>
            <a:off x="5653539" y="2061394"/>
            <a:ext cx="533591" cy="546295"/>
          </a:xfrm>
          <a:prstGeom prst="rect">
            <a:avLst/>
          </a:prstGeom>
        </p:spPr>
      </p:pic>
      <p:pic>
        <p:nvPicPr>
          <p:cNvPr id="5" name="Immagine 4">
            <a:extLst>
              <a:ext uri="{FF2B5EF4-FFF2-40B4-BE49-F238E27FC236}">
                <a16:creationId xmlns:a16="http://schemas.microsoft.com/office/drawing/2014/main" id="{D64AD66E-78EC-6510-5C82-C23752102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0539" y="2157309"/>
            <a:ext cx="1305606" cy="354463"/>
          </a:xfrm>
          <a:prstGeom prst="rect">
            <a:avLst/>
          </a:prstGeom>
        </p:spPr>
      </p:pic>
      <p:pic>
        <p:nvPicPr>
          <p:cNvPr id="10" name="Picture 2" descr="NIdiL Cgil Nazionale, Nuove Identità di Lavoro | Sindacato lavoratori  atipici">
            <a:extLst>
              <a:ext uri="{FF2B5EF4-FFF2-40B4-BE49-F238E27FC236}">
                <a16:creationId xmlns:a16="http://schemas.microsoft.com/office/drawing/2014/main" id="{B1BF875B-BE4A-784C-A846-51BAD07B68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8611" y="3339148"/>
            <a:ext cx="687657" cy="485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elsa - Cisl Foggia - Unione Sindacale Territoriale">
            <a:extLst>
              <a:ext uri="{FF2B5EF4-FFF2-40B4-BE49-F238E27FC236}">
                <a16:creationId xmlns:a16="http://schemas.microsoft.com/office/drawing/2014/main" id="{A513B0A5-A01E-E7E5-54EC-A331B0AA6A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0520" y="3302750"/>
            <a:ext cx="633276" cy="5657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a:extLst>
              <a:ext uri="{FF2B5EF4-FFF2-40B4-BE49-F238E27FC236}">
                <a16:creationId xmlns:a16="http://schemas.microsoft.com/office/drawing/2014/main" id="{46F30FA4-7323-310C-648D-3BA8BFA41A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048" y="3333426"/>
            <a:ext cx="920676" cy="497165"/>
          </a:xfrm>
          <a:prstGeom prst="rect">
            <a:avLst/>
          </a:prstGeom>
          <a:noFill/>
          <a:extLst>
            <a:ext uri="{909E8E84-426E-40DD-AFC4-6F175D3DCCD1}">
              <a14:hiddenFill xmlns:a14="http://schemas.microsoft.com/office/drawing/2010/main">
                <a:solidFill>
                  <a:srgbClr val="FFFFFF"/>
                </a:solidFill>
              </a14:hiddenFill>
            </a:ext>
          </a:extLst>
        </p:spPr>
      </p:pic>
      <p:sp>
        <p:nvSpPr>
          <p:cNvPr id="14" name="Rettangolo 13">
            <a:extLst>
              <a:ext uri="{FF2B5EF4-FFF2-40B4-BE49-F238E27FC236}">
                <a16:creationId xmlns:a16="http://schemas.microsoft.com/office/drawing/2014/main" id="{9F898CF5-6D06-A860-1601-B00DA973511E}"/>
              </a:ext>
            </a:extLst>
          </p:cNvPr>
          <p:cNvSpPr/>
          <p:nvPr/>
        </p:nvSpPr>
        <p:spPr>
          <a:xfrm>
            <a:off x="4725961" y="3018540"/>
            <a:ext cx="3953375" cy="108846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3"/>
            <a:endParaRPr lang="en-US" sz="1100" b="1" dirty="0">
              <a:solidFill>
                <a:srgbClr val="002060"/>
              </a:solidFill>
              <a:latin typeface="Futura Light BT"/>
              <a:cs typeface="Times New Roman" panose="02020603050405020304" pitchFamily="18" charset="0"/>
            </a:endParaRPr>
          </a:p>
          <a:p>
            <a:pPr lvl="3"/>
            <a:r>
              <a:rPr lang="en-US" sz="1100" b="1" dirty="0">
                <a:solidFill>
                  <a:srgbClr val="002060"/>
                </a:solidFill>
                <a:latin typeface="Futura Light BT"/>
                <a:cs typeface="Times New Roman" panose="02020603050405020304" pitchFamily="18" charset="0"/>
              </a:rPr>
              <a:t>FOR THE IMPLEMENTATION OF THESE INITIATIVES ASSOLAVORO HAS ESTABLISHED A PARTNERSHIP WITH UNHCR (“WELCOME&amp;WORK” PROJECT)</a:t>
            </a:r>
          </a:p>
          <a:p>
            <a:pPr marL="285750" indent="-285750" algn="just">
              <a:buFont typeface="Arial" panose="020B0604020202020204" pitchFamily="34" charset="0"/>
              <a:buChar char="•"/>
            </a:pPr>
            <a:endParaRPr lang="en-US" sz="1100" b="1" dirty="0">
              <a:solidFill>
                <a:srgbClr val="002060"/>
              </a:solidFill>
              <a:latin typeface="Futura Light BT"/>
              <a:cs typeface="Times New Roman" panose="02020603050405020304" pitchFamily="18" charset="0"/>
            </a:endParaRPr>
          </a:p>
        </p:txBody>
      </p:sp>
      <p:pic>
        <p:nvPicPr>
          <p:cNvPr id="15" name="Picture 2" descr="Alto commissariato delle Nazioni Unite per i rifugiati - Wikipedia">
            <a:extLst>
              <a:ext uri="{FF2B5EF4-FFF2-40B4-BE49-F238E27FC236}">
                <a16:creationId xmlns:a16="http://schemas.microsoft.com/office/drawing/2014/main" id="{6BD09262-08B7-758E-57A9-AEDD07BD70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7448" y="3158274"/>
            <a:ext cx="648136" cy="802507"/>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descr="Immagine che contiene testo, biglietto da visita, logo, Carattere&#10;&#10;Descrizione generata automaticamente">
            <a:extLst>
              <a:ext uri="{FF2B5EF4-FFF2-40B4-BE49-F238E27FC236}">
                <a16:creationId xmlns:a16="http://schemas.microsoft.com/office/drawing/2014/main" id="{6BA80A83-F797-8D61-BCFD-35AC0990C811}"/>
              </a:ext>
            </a:extLst>
          </p:cNvPr>
          <p:cNvPicPr>
            <a:picLocks noChangeAspect="1"/>
          </p:cNvPicPr>
          <p:nvPr/>
        </p:nvPicPr>
        <p:blipFill rotWithShape="1">
          <a:blip r:embed="rId10"/>
          <a:srcRect l="23084" t="31379" r="29430" b="37539"/>
          <a:stretch/>
        </p:blipFill>
        <p:spPr>
          <a:xfrm>
            <a:off x="512316" y="3318186"/>
            <a:ext cx="945810" cy="565727"/>
          </a:xfrm>
          <a:prstGeom prst="rect">
            <a:avLst/>
          </a:prstGeom>
        </p:spPr>
      </p:pic>
    </p:spTree>
    <p:extLst>
      <p:ext uri="{BB962C8B-B14F-4D97-AF65-F5344CB8AC3E}">
        <p14:creationId xmlns:p14="http://schemas.microsoft.com/office/powerpoint/2010/main" val="303267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2798051" cy="323165"/>
          </a:xfrm>
          <a:prstGeom prst="rect">
            <a:avLst/>
          </a:prstGeom>
          <a:noFill/>
        </p:spPr>
        <p:txBody>
          <a:bodyPr wrap="square" rtlCol="0">
            <a:spAutoFit/>
          </a:bodyPr>
          <a:lstStyle/>
          <a:p>
            <a:r>
              <a:rPr lang="it-IT" sz="1500" dirty="0">
                <a:solidFill>
                  <a:srgbClr val="008894"/>
                </a:solidFill>
                <a:latin typeface="Futura Light BT"/>
                <a:cs typeface="Futura Light BT"/>
              </a:rPr>
              <a:t>THE PURPOSE &amp; THE TARGET</a:t>
            </a: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3</a:t>
            </a:fld>
            <a:endParaRPr lang="it-IT" dirty="0">
              <a:solidFill>
                <a:schemeClr val="bg1"/>
              </a:solidFill>
            </a:endParaRPr>
          </a:p>
        </p:txBody>
      </p:sp>
      <p:pic>
        <p:nvPicPr>
          <p:cNvPr id="6" name="Immagine 5">
            <a:extLst>
              <a:ext uri="{FF2B5EF4-FFF2-40B4-BE49-F238E27FC236}">
                <a16:creationId xmlns:a16="http://schemas.microsoft.com/office/drawing/2014/main" id="{2BCF78A0-C6BB-705F-6F41-E7596DF26EE3}"/>
              </a:ext>
            </a:extLst>
          </p:cNvPr>
          <p:cNvPicPr>
            <a:picLocks noChangeAspect="1"/>
          </p:cNvPicPr>
          <p:nvPr/>
        </p:nvPicPr>
        <p:blipFill rotWithShape="1">
          <a:blip r:embed="rId3"/>
          <a:srcRect t="39628"/>
          <a:stretch/>
        </p:blipFill>
        <p:spPr>
          <a:xfrm>
            <a:off x="6094623" y="3040991"/>
            <a:ext cx="2835385" cy="1287655"/>
          </a:xfrm>
          <a:prstGeom prst="rect">
            <a:avLst/>
          </a:prstGeom>
        </p:spPr>
      </p:pic>
      <p:sp>
        <p:nvSpPr>
          <p:cNvPr id="16" name="Rettangolo 15">
            <a:extLst>
              <a:ext uri="{FF2B5EF4-FFF2-40B4-BE49-F238E27FC236}">
                <a16:creationId xmlns:a16="http://schemas.microsoft.com/office/drawing/2014/main" id="{5575006E-6E75-1EBC-49CD-25145BA169E1}"/>
              </a:ext>
            </a:extLst>
          </p:cNvPr>
          <p:cNvSpPr/>
          <p:nvPr/>
        </p:nvSpPr>
        <p:spPr>
          <a:xfrm>
            <a:off x="378947" y="2779381"/>
            <a:ext cx="2590919" cy="523220"/>
          </a:xfrm>
          <a:prstGeom prst="rect">
            <a:avLst/>
          </a:prstGeom>
          <a:noFill/>
        </p:spPr>
        <p:txBody>
          <a:bodyPr wrap="square" lIns="91440" tIns="45720" rIns="91440" bIns="45720">
            <a:spAutoFit/>
          </a:bodyPr>
          <a:lstStyle/>
          <a:p>
            <a:r>
              <a:rPr lang="it-IT" sz="2800" dirty="0">
                <a:ln w="0"/>
                <a:solidFill>
                  <a:schemeClr val="accent1"/>
                </a:solidFill>
                <a:effectLst>
                  <a:outerShdw blurRad="38100" dist="25400" dir="5400000" algn="ctr" rotWithShape="0">
                    <a:srgbClr val="6E747A">
                      <a:alpha val="43000"/>
                    </a:srgbClr>
                  </a:outerShdw>
                </a:effectLst>
                <a:latin typeface="Futura Light BT"/>
              </a:rPr>
              <a:t>THE TARGET</a:t>
            </a:r>
          </a:p>
        </p:txBody>
      </p:sp>
      <p:sp>
        <p:nvSpPr>
          <p:cNvPr id="17" name="CasellaDiTesto 16">
            <a:extLst>
              <a:ext uri="{FF2B5EF4-FFF2-40B4-BE49-F238E27FC236}">
                <a16:creationId xmlns:a16="http://schemas.microsoft.com/office/drawing/2014/main" id="{B1528A7A-4DD1-006E-222B-C942A476EDF9}"/>
              </a:ext>
            </a:extLst>
          </p:cNvPr>
          <p:cNvSpPr txBox="1"/>
          <p:nvPr/>
        </p:nvSpPr>
        <p:spPr>
          <a:xfrm>
            <a:off x="399645" y="3302601"/>
            <a:ext cx="4481077"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tx2">
                    <a:lumMod val="75000"/>
                  </a:schemeClr>
                </a:solidFill>
                <a:latin typeface="Futura Light BT"/>
              </a:rPr>
              <a:t>Beneficiaries of international protection, temporary protection and special protection;</a:t>
            </a:r>
          </a:p>
          <a:p>
            <a:pPr marL="285750" indent="-285750">
              <a:buFont typeface="Arial" panose="020B0604020202020204" pitchFamily="34" charset="0"/>
              <a:buChar char="•"/>
            </a:pPr>
            <a:r>
              <a:rPr lang="en-US" sz="1200" dirty="0">
                <a:solidFill>
                  <a:schemeClr val="tx2">
                    <a:lumMod val="75000"/>
                  </a:schemeClr>
                </a:solidFill>
                <a:latin typeface="Futura Light BT"/>
              </a:rPr>
              <a:t>Agency Workers who host refugees. </a:t>
            </a:r>
          </a:p>
        </p:txBody>
      </p:sp>
      <p:sp>
        <p:nvSpPr>
          <p:cNvPr id="21" name="Rettangolo 20">
            <a:extLst>
              <a:ext uri="{FF2B5EF4-FFF2-40B4-BE49-F238E27FC236}">
                <a16:creationId xmlns:a16="http://schemas.microsoft.com/office/drawing/2014/main" id="{A77DCDFE-38BC-ADE7-345A-8C943878AF80}"/>
              </a:ext>
            </a:extLst>
          </p:cNvPr>
          <p:cNvSpPr/>
          <p:nvPr/>
        </p:nvSpPr>
        <p:spPr>
          <a:xfrm>
            <a:off x="395723" y="798647"/>
            <a:ext cx="2760693" cy="584775"/>
          </a:xfrm>
          <a:prstGeom prst="rect">
            <a:avLst/>
          </a:prstGeom>
          <a:noFill/>
        </p:spPr>
        <p:txBody>
          <a:bodyPr wrap="none" lIns="91440" tIns="45720" rIns="91440" bIns="45720">
            <a:spAutoFit/>
          </a:bodyPr>
          <a:lstStyle/>
          <a:p>
            <a:r>
              <a:rPr lang="it-IT" sz="3200" dirty="0">
                <a:ln w="0"/>
                <a:solidFill>
                  <a:schemeClr val="accent1"/>
                </a:solidFill>
                <a:effectLst>
                  <a:outerShdw blurRad="38100" dist="25400" dir="5400000" algn="ctr" rotWithShape="0">
                    <a:srgbClr val="6E747A">
                      <a:alpha val="43000"/>
                    </a:srgbClr>
                  </a:outerShdw>
                </a:effectLst>
                <a:latin typeface="Futura Light BT"/>
              </a:rPr>
              <a:t>THE PURPOSE</a:t>
            </a:r>
          </a:p>
        </p:txBody>
      </p:sp>
      <p:sp>
        <p:nvSpPr>
          <p:cNvPr id="22" name="CasellaDiTesto 21">
            <a:extLst>
              <a:ext uri="{FF2B5EF4-FFF2-40B4-BE49-F238E27FC236}">
                <a16:creationId xmlns:a16="http://schemas.microsoft.com/office/drawing/2014/main" id="{44BCF55E-98C3-F9AC-6AFF-8F1621D545F0}"/>
              </a:ext>
            </a:extLst>
          </p:cNvPr>
          <p:cNvSpPr txBox="1"/>
          <p:nvPr/>
        </p:nvSpPr>
        <p:spPr>
          <a:xfrm>
            <a:off x="378947" y="1373167"/>
            <a:ext cx="7538231"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tx2">
                    <a:lumMod val="75000"/>
                  </a:schemeClr>
                </a:solidFill>
                <a:latin typeface="Futura Light BT"/>
              </a:rPr>
              <a:t>Facilitate the welcoming, inclusion and social integration of holders of international protection (refugees);</a:t>
            </a:r>
          </a:p>
          <a:p>
            <a:pPr marL="285750" indent="-285750">
              <a:buFont typeface="Arial" panose="020B0604020202020204" pitchFamily="34" charset="0"/>
              <a:buChar char="•"/>
            </a:pPr>
            <a:r>
              <a:rPr lang="en-US" sz="1200" dirty="0">
                <a:solidFill>
                  <a:schemeClr val="tx2">
                    <a:lumMod val="75000"/>
                  </a:schemeClr>
                </a:solidFill>
                <a:latin typeface="Futura Light BT"/>
              </a:rPr>
              <a:t>Activate training paths to facilitate the work inclusion of refugees;</a:t>
            </a:r>
          </a:p>
          <a:p>
            <a:pPr marL="285750" indent="-285750">
              <a:buFont typeface="Arial" panose="020B0604020202020204" pitchFamily="34" charset="0"/>
              <a:buChar char="•"/>
            </a:pPr>
            <a:r>
              <a:rPr lang="en-US" sz="1200" dirty="0">
                <a:solidFill>
                  <a:schemeClr val="tx2">
                    <a:lumMod val="75000"/>
                  </a:schemeClr>
                </a:solidFill>
                <a:latin typeface="Futura Light BT"/>
              </a:rPr>
              <a:t>Provide immediate support to refugees' self-sufficiency in order to support their social inclusion in Italy;</a:t>
            </a:r>
          </a:p>
          <a:p>
            <a:pPr marL="285750" indent="-285750">
              <a:buFont typeface="Arial" panose="020B0604020202020204" pitchFamily="34" charset="0"/>
              <a:buChar char="•"/>
            </a:pPr>
            <a:r>
              <a:rPr lang="en-US" sz="1200" dirty="0">
                <a:solidFill>
                  <a:schemeClr val="tx2">
                    <a:lumMod val="75000"/>
                  </a:schemeClr>
                </a:solidFill>
                <a:latin typeface="Futura Light BT"/>
              </a:rPr>
              <a:t>Support Agency workers who adopt welcoming initiatives towards refugees.</a:t>
            </a:r>
            <a:endParaRPr lang="it-IT" sz="1200" dirty="0">
              <a:solidFill>
                <a:schemeClr val="tx2">
                  <a:lumMod val="75000"/>
                </a:schemeClr>
              </a:solidFill>
              <a:latin typeface="Futura Light BT"/>
            </a:endParaRPr>
          </a:p>
        </p:txBody>
      </p:sp>
    </p:spTree>
    <p:extLst>
      <p:ext uri="{BB962C8B-B14F-4D97-AF65-F5344CB8AC3E}">
        <p14:creationId xmlns:p14="http://schemas.microsoft.com/office/powerpoint/2010/main" val="352893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TRAINING PATHS TO FACILITATE THE WORK INCLUSION OF REFUGEES</a:t>
            </a:r>
            <a:endParaRPr lang="it-IT" sz="1500" dirty="0">
              <a:solidFill>
                <a:srgbClr val="008894"/>
              </a:solidFill>
              <a:latin typeface="Futura Light BT"/>
              <a:cs typeface="Futura Light BT"/>
            </a:endParaRP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4</a:t>
            </a:fld>
            <a:endParaRPr lang="it-IT" dirty="0">
              <a:solidFill>
                <a:schemeClr val="bg1"/>
              </a:solidFill>
            </a:endParaRPr>
          </a:p>
        </p:txBody>
      </p:sp>
      <p:sp>
        <p:nvSpPr>
          <p:cNvPr id="2" name="Rettangolo 1">
            <a:extLst>
              <a:ext uri="{FF2B5EF4-FFF2-40B4-BE49-F238E27FC236}">
                <a16:creationId xmlns:a16="http://schemas.microsoft.com/office/drawing/2014/main" id="{392F8238-A079-3B89-F1CB-B4C8AD8FFB56}"/>
              </a:ext>
            </a:extLst>
          </p:cNvPr>
          <p:cNvSpPr/>
          <p:nvPr/>
        </p:nvSpPr>
        <p:spPr>
          <a:xfrm>
            <a:off x="691925" y="652982"/>
            <a:ext cx="8142685" cy="966403"/>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FC025493-3BB6-280A-E252-E097F5175B48}"/>
              </a:ext>
            </a:extLst>
          </p:cNvPr>
          <p:cNvSpPr txBox="1"/>
          <p:nvPr/>
        </p:nvSpPr>
        <p:spPr>
          <a:xfrm>
            <a:off x="747476" y="706439"/>
            <a:ext cx="8021239" cy="830997"/>
          </a:xfrm>
          <a:prstGeom prst="rect">
            <a:avLst/>
          </a:prstGeom>
          <a:noFill/>
        </p:spPr>
        <p:txBody>
          <a:bodyPr wrap="square" rtlCol="0">
            <a:spAutoFit/>
          </a:bodyPr>
          <a:lstStyle/>
          <a:p>
            <a:r>
              <a:rPr lang="it-IT" sz="1200" b="1" dirty="0">
                <a:solidFill>
                  <a:schemeClr val="tx2">
                    <a:lumMod val="75000"/>
                  </a:schemeClr>
                </a:solidFill>
                <a:latin typeface="Futura Light BT"/>
              </a:rPr>
              <a:t>SKILLS PROFILE </a:t>
            </a:r>
          </a:p>
          <a:p>
            <a:r>
              <a:rPr lang="en-US" sz="1200" dirty="0">
                <a:solidFill>
                  <a:schemeClr val="tx2">
                    <a:lumMod val="75000"/>
                  </a:schemeClr>
                </a:solidFill>
                <a:latin typeface="Futura Light BT"/>
              </a:rPr>
              <a:t>The skills Assessment is a fundamental tool that makes it possible to map the skills and </a:t>
            </a:r>
            <a:r>
              <a:rPr lang="en-US" sz="1200" dirty="0" err="1">
                <a:solidFill>
                  <a:schemeClr val="tx2">
                    <a:lumMod val="75000"/>
                  </a:schemeClr>
                </a:solidFill>
                <a:latin typeface="Futura Light BT"/>
              </a:rPr>
              <a:t>analyse</a:t>
            </a:r>
            <a:r>
              <a:rPr lang="en-US" sz="1200" dirty="0">
                <a:solidFill>
                  <a:schemeClr val="tx2">
                    <a:lumMod val="75000"/>
                  </a:schemeClr>
                </a:solidFill>
                <a:latin typeface="Futura Light BT"/>
              </a:rPr>
              <a:t> the personal characteristics of the recipient in order to direct him/her towards the most suitable training pathway (Basic Italian language and culture course or vocational training course)</a:t>
            </a:r>
          </a:p>
        </p:txBody>
      </p:sp>
      <p:sp>
        <p:nvSpPr>
          <p:cNvPr id="10" name="Rettangolo 9">
            <a:extLst>
              <a:ext uri="{FF2B5EF4-FFF2-40B4-BE49-F238E27FC236}">
                <a16:creationId xmlns:a16="http://schemas.microsoft.com/office/drawing/2014/main" id="{49B1859E-F4DE-039A-59B5-E204805CCA3D}"/>
              </a:ext>
            </a:extLst>
          </p:cNvPr>
          <p:cNvSpPr/>
          <p:nvPr/>
        </p:nvSpPr>
        <p:spPr>
          <a:xfrm>
            <a:off x="1315568" y="1731693"/>
            <a:ext cx="7519042" cy="1169778"/>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11" name="Rettangolo 10">
            <a:extLst>
              <a:ext uri="{FF2B5EF4-FFF2-40B4-BE49-F238E27FC236}">
                <a16:creationId xmlns:a16="http://schemas.microsoft.com/office/drawing/2014/main" id="{4837EDDC-2209-D66F-88AD-6C6F4B93B86F}"/>
              </a:ext>
            </a:extLst>
          </p:cNvPr>
          <p:cNvSpPr/>
          <p:nvPr/>
        </p:nvSpPr>
        <p:spPr>
          <a:xfrm>
            <a:off x="1319430" y="3001363"/>
            <a:ext cx="7515180" cy="1062692"/>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B3CFBCF4-EEE7-2208-7F6C-D94BDB75E6C5}"/>
              </a:ext>
            </a:extLst>
          </p:cNvPr>
          <p:cNvCxnSpPr>
            <a:cxnSpLocks/>
          </p:cNvCxnSpPr>
          <p:nvPr/>
        </p:nvCxnSpPr>
        <p:spPr>
          <a:xfrm>
            <a:off x="1018537" y="1619385"/>
            <a:ext cx="0" cy="803903"/>
          </a:xfrm>
          <a:prstGeom prst="line">
            <a:avLst/>
          </a:prstGeom>
          <a:ln w="28575">
            <a:solidFill>
              <a:srgbClr val="002060"/>
            </a:solidFill>
          </a:ln>
        </p:spPr>
        <p:style>
          <a:lnRef idx="1">
            <a:schemeClr val="accent3"/>
          </a:lnRef>
          <a:fillRef idx="0">
            <a:schemeClr val="accent3"/>
          </a:fillRef>
          <a:effectRef idx="0">
            <a:schemeClr val="accent3"/>
          </a:effectRef>
          <a:fontRef idx="minor">
            <a:schemeClr val="tx1"/>
          </a:fontRef>
        </p:style>
      </p:cxnSp>
      <p:sp>
        <p:nvSpPr>
          <p:cNvPr id="4" name="CasellaDiTesto 3">
            <a:extLst>
              <a:ext uri="{FF2B5EF4-FFF2-40B4-BE49-F238E27FC236}">
                <a16:creationId xmlns:a16="http://schemas.microsoft.com/office/drawing/2014/main" id="{F0E7E14C-7AA0-5A1A-65E7-078F98295777}"/>
              </a:ext>
            </a:extLst>
          </p:cNvPr>
          <p:cNvSpPr txBox="1"/>
          <p:nvPr/>
        </p:nvSpPr>
        <p:spPr>
          <a:xfrm>
            <a:off x="1342290" y="1808392"/>
            <a:ext cx="7426425" cy="1015663"/>
          </a:xfrm>
          <a:prstGeom prst="rect">
            <a:avLst/>
          </a:prstGeom>
          <a:noFill/>
        </p:spPr>
        <p:txBody>
          <a:bodyPr wrap="square" rtlCol="0">
            <a:spAutoFit/>
          </a:bodyPr>
          <a:lstStyle/>
          <a:p>
            <a:r>
              <a:rPr lang="en-US" sz="1200" b="1" dirty="0">
                <a:solidFill>
                  <a:schemeClr val="tx2">
                    <a:lumMod val="75000"/>
                  </a:schemeClr>
                </a:solidFill>
                <a:latin typeface="Futura Light BT"/>
              </a:rPr>
              <a:t>BASIC ITALIAN LANGUAGE AND CULTURE COURSE </a:t>
            </a:r>
          </a:p>
          <a:p>
            <a:r>
              <a:rPr lang="en-US" sz="1200" dirty="0">
                <a:solidFill>
                  <a:schemeClr val="tx2">
                    <a:lumMod val="75000"/>
                  </a:schemeClr>
                </a:solidFill>
                <a:latin typeface="Futura Light BT"/>
              </a:rPr>
              <a:t>The Agencies provide free basic Italian language, culture and civic education courses to beneficiaries. Trainees can claim reimbursement of accommodation and meals during the course and are entitled to a daily allowance of €3.50 per hour. At the end of the training a one-off allowance of €1,000 is paid</a:t>
            </a:r>
          </a:p>
        </p:txBody>
      </p:sp>
      <p:sp>
        <p:nvSpPr>
          <p:cNvPr id="5" name="CasellaDiTesto 4">
            <a:extLst>
              <a:ext uri="{FF2B5EF4-FFF2-40B4-BE49-F238E27FC236}">
                <a16:creationId xmlns:a16="http://schemas.microsoft.com/office/drawing/2014/main" id="{F74D2E5B-78F0-8A1B-FCD8-F05A16937302}"/>
              </a:ext>
            </a:extLst>
          </p:cNvPr>
          <p:cNvSpPr txBox="1"/>
          <p:nvPr/>
        </p:nvSpPr>
        <p:spPr>
          <a:xfrm>
            <a:off x="1328955" y="3018133"/>
            <a:ext cx="7439759" cy="1015663"/>
          </a:xfrm>
          <a:prstGeom prst="rect">
            <a:avLst/>
          </a:prstGeom>
          <a:noFill/>
        </p:spPr>
        <p:txBody>
          <a:bodyPr wrap="square" rtlCol="0">
            <a:spAutoFit/>
          </a:bodyPr>
          <a:lstStyle/>
          <a:p>
            <a:r>
              <a:rPr lang="en-US" sz="1200" b="1" dirty="0">
                <a:solidFill>
                  <a:schemeClr val="tx2">
                    <a:lumMod val="75000"/>
                  </a:schemeClr>
                </a:solidFill>
                <a:latin typeface="Futura Light BT"/>
              </a:rPr>
              <a:t>PROFESSIONAL TRAINING COURSES </a:t>
            </a:r>
          </a:p>
          <a:p>
            <a:r>
              <a:rPr lang="en-US" sz="1200" dirty="0">
                <a:solidFill>
                  <a:schemeClr val="tx2">
                    <a:lumMod val="75000"/>
                  </a:schemeClr>
                </a:solidFill>
                <a:latin typeface="Futura Light BT"/>
              </a:rPr>
              <a:t>The Agencies provide beneficiaries free of charge with vocational training courses. Trainees can apply for reimbursement of board and lodging costs during the course and are entitled to a daily allowance of €3.50 per hour. At the end of the training course, a one-off allowance of €1,000 is paid (if not already received at the end of the basic Italian language and culture course)</a:t>
            </a:r>
          </a:p>
        </p:txBody>
      </p:sp>
      <p:cxnSp>
        <p:nvCxnSpPr>
          <p:cNvPr id="27" name="Connettore diritto 26">
            <a:extLst>
              <a:ext uri="{FF2B5EF4-FFF2-40B4-BE49-F238E27FC236}">
                <a16:creationId xmlns:a16="http://schemas.microsoft.com/office/drawing/2014/main" id="{7BBCA4F9-C2ED-EBDC-54DB-3120A677A765}"/>
              </a:ext>
            </a:extLst>
          </p:cNvPr>
          <p:cNvCxnSpPr>
            <a:cxnSpLocks/>
          </p:cNvCxnSpPr>
          <p:nvPr/>
        </p:nvCxnSpPr>
        <p:spPr>
          <a:xfrm flipH="1">
            <a:off x="804390" y="1619385"/>
            <a:ext cx="8407" cy="2029299"/>
          </a:xfrm>
          <a:prstGeom prst="line">
            <a:avLst/>
          </a:prstGeom>
          <a:ln w="28575">
            <a:solidFill>
              <a:srgbClr val="002060"/>
            </a:solidFill>
          </a:ln>
        </p:spPr>
        <p:style>
          <a:lnRef idx="1">
            <a:schemeClr val="accent3"/>
          </a:lnRef>
          <a:fillRef idx="0">
            <a:schemeClr val="accent3"/>
          </a:fillRef>
          <a:effectRef idx="0">
            <a:schemeClr val="accent3"/>
          </a:effectRef>
          <a:fontRef idx="minor">
            <a:schemeClr val="tx1"/>
          </a:fontRef>
        </p:style>
      </p:cxnSp>
      <p:cxnSp>
        <p:nvCxnSpPr>
          <p:cNvPr id="30" name="Connettore diritto 29">
            <a:extLst>
              <a:ext uri="{FF2B5EF4-FFF2-40B4-BE49-F238E27FC236}">
                <a16:creationId xmlns:a16="http://schemas.microsoft.com/office/drawing/2014/main" id="{E7216C50-C202-90B9-1B11-02FBC9179C30}"/>
              </a:ext>
            </a:extLst>
          </p:cNvPr>
          <p:cNvCxnSpPr>
            <a:cxnSpLocks/>
          </p:cNvCxnSpPr>
          <p:nvPr/>
        </p:nvCxnSpPr>
        <p:spPr>
          <a:xfrm flipH="1">
            <a:off x="804390" y="3635984"/>
            <a:ext cx="511178" cy="0"/>
          </a:xfrm>
          <a:prstGeom prst="line">
            <a:avLst/>
          </a:prstGeom>
          <a:ln w="28575">
            <a:solidFill>
              <a:srgbClr val="002060"/>
            </a:solidFill>
          </a:ln>
        </p:spPr>
        <p:style>
          <a:lnRef idx="1">
            <a:schemeClr val="accent3"/>
          </a:lnRef>
          <a:fillRef idx="0">
            <a:schemeClr val="accent3"/>
          </a:fillRef>
          <a:effectRef idx="0">
            <a:schemeClr val="accent3"/>
          </a:effectRef>
          <a:fontRef idx="minor">
            <a:schemeClr val="tx1"/>
          </a:fontRef>
        </p:style>
      </p:cxnSp>
      <p:cxnSp>
        <p:nvCxnSpPr>
          <p:cNvPr id="34" name="Connettore diritto 33">
            <a:extLst>
              <a:ext uri="{FF2B5EF4-FFF2-40B4-BE49-F238E27FC236}">
                <a16:creationId xmlns:a16="http://schemas.microsoft.com/office/drawing/2014/main" id="{5CD16F22-C0DD-59C7-E292-B036A230D75D}"/>
              </a:ext>
            </a:extLst>
          </p:cNvPr>
          <p:cNvCxnSpPr>
            <a:cxnSpLocks/>
          </p:cNvCxnSpPr>
          <p:nvPr/>
        </p:nvCxnSpPr>
        <p:spPr>
          <a:xfrm flipH="1">
            <a:off x="1005837" y="2420113"/>
            <a:ext cx="310418" cy="0"/>
          </a:xfrm>
          <a:prstGeom prst="line">
            <a:avLst/>
          </a:prstGeom>
          <a:ln w="28575">
            <a:solidFill>
              <a:srgbClr val="002060"/>
            </a:solidFill>
          </a:ln>
        </p:spPr>
        <p:style>
          <a:lnRef idx="1">
            <a:schemeClr val="accent3"/>
          </a:lnRef>
          <a:fillRef idx="0">
            <a:schemeClr val="accent3"/>
          </a:fillRef>
          <a:effectRef idx="0">
            <a:schemeClr val="accent3"/>
          </a:effectRef>
          <a:fontRef idx="minor">
            <a:schemeClr val="tx1"/>
          </a:fontRef>
        </p:style>
      </p:cxnSp>
      <p:sp>
        <p:nvSpPr>
          <p:cNvPr id="36" name="CasellaDiTesto 35">
            <a:extLst>
              <a:ext uri="{FF2B5EF4-FFF2-40B4-BE49-F238E27FC236}">
                <a16:creationId xmlns:a16="http://schemas.microsoft.com/office/drawing/2014/main" id="{ED45B3D9-FE38-43C8-98B0-67E4CBD42DF1}"/>
              </a:ext>
            </a:extLst>
          </p:cNvPr>
          <p:cNvSpPr txBox="1"/>
          <p:nvPr/>
        </p:nvSpPr>
        <p:spPr>
          <a:xfrm>
            <a:off x="470945" y="4152587"/>
            <a:ext cx="3879117" cy="338554"/>
          </a:xfrm>
          <a:prstGeom prst="rect">
            <a:avLst/>
          </a:prstGeom>
          <a:noFill/>
        </p:spPr>
        <p:txBody>
          <a:bodyPr wrap="square" rtlCol="0">
            <a:spAutoFit/>
          </a:bodyPr>
          <a:lstStyle/>
          <a:p>
            <a:r>
              <a:rPr lang="it-IT" sz="1600" dirty="0">
                <a:ln w="0"/>
                <a:solidFill>
                  <a:schemeClr val="tx2">
                    <a:lumMod val="75000"/>
                  </a:schemeClr>
                </a:solidFill>
                <a:effectLst>
                  <a:outerShdw blurRad="38100" dist="25400" dir="5400000" algn="ctr" rotWithShape="0">
                    <a:srgbClr val="6E747A">
                      <a:alpha val="43000"/>
                    </a:srgbClr>
                  </a:outerShdw>
                </a:effectLst>
              </a:rPr>
              <a:t>TOTAL BUDGET</a:t>
            </a:r>
            <a:r>
              <a:rPr lang="it-IT" sz="1600">
                <a:ln w="0"/>
                <a:solidFill>
                  <a:schemeClr val="tx2">
                    <a:lumMod val="75000"/>
                  </a:schemeClr>
                </a:solidFill>
                <a:effectLst>
                  <a:outerShdw blurRad="38100" dist="25400" dir="5400000" algn="ctr" rotWithShape="0">
                    <a:srgbClr val="6E747A">
                      <a:alpha val="43000"/>
                    </a:srgbClr>
                  </a:outerShdw>
                </a:effectLst>
              </a:rPr>
              <a:t>: 45 </a:t>
            </a:r>
            <a:r>
              <a:rPr lang="it-IT" sz="1600" dirty="0">
                <a:ln w="0"/>
                <a:solidFill>
                  <a:schemeClr val="tx2">
                    <a:lumMod val="75000"/>
                  </a:schemeClr>
                </a:solidFill>
                <a:effectLst>
                  <a:outerShdw blurRad="38100" dist="25400" dir="5400000" algn="ctr" rotWithShape="0">
                    <a:srgbClr val="6E747A">
                      <a:alpha val="43000"/>
                    </a:srgbClr>
                  </a:outerShdw>
                </a:effectLst>
              </a:rPr>
              <a:t>MLN/EUROS</a:t>
            </a:r>
          </a:p>
        </p:txBody>
      </p:sp>
      <p:pic>
        <p:nvPicPr>
          <p:cNvPr id="37" name="Immagine 36">
            <a:extLst>
              <a:ext uri="{FF2B5EF4-FFF2-40B4-BE49-F238E27FC236}">
                <a16:creationId xmlns:a16="http://schemas.microsoft.com/office/drawing/2014/main" id="{3A439A97-FBAB-8914-E86D-7D2AB372D748}"/>
              </a:ext>
            </a:extLst>
          </p:cNvPr>
          <p:cNvPicPr>
            <a:picLocks noChangeAspect="1"/>
          </p:cNvPicPr>
          <p:nvPr/>
        </p:nvPicPr>
        <p:blipFill>
          <a:blip r:embed="rId3"/>
          <a:srcRect/>
          <a:stretch/>
        </p:blipFill>
        <p:spPr>
          <a:xfrm>
            <a:off x="173574" y="2146965"/>
            <a:ext cx="533591" cy="546295"/>
          </a:xfrm>
          <a:prstGeom prst="rect">
            <a:avLst/>
          </a:prstGeom>
        </p:spPr>
      </p:pic>
    </p:spTree>
    <p:extLst>
      <p:ext uri="{BB962C8B-B14F-4D97-AF65-F5344CB8AC3E}">
        <p14:creationId xmlns:p14="http://schemas.microsoft.com/office/powerpoint/2010/main" val="83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SUPPORT AND WELCOMING MEASURES</a:t>
            </a:r>
            <a:endParaRPr lang="it-IT" sz="1500" dirty="0">
              <a:solidFill>
                <a:srgbClr val="008894"/>
              </a:solidFill>
              <a:latin typeface="Futura Light BT"/>
              <a:cs typeface="Futura Light BT"/>
            </a:endParaRP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5</a:t>
            </a:fld>
            <a:endParaRPr lang="it-IT" dirty="0">
              <a:solidFill>
                <a:schemeClr val="bg1"/>
              </a:solidFill>
            </a:endParaRPr>
          </a:p>
        </p:txBody>
      </p:sp>
      <p:sp>
        <p:nvSpPr>
          <p:cNvPr id="36" name="CasellaDiTesto 35">
            <a:extLst>
              <a:ext uri="{FF2B5EF4-FFF2-40B4-BE49-F238E27FC236}">
                <a16:creationId xmlns:a16="http://schemas.microsoft.com/office/drawing/2014/main" id="{ED45B3D9-FE38-43C8-98B0-67E4CBD42DF1}"/>
              </a:ext>
            </a:extLst>
          </p:cNvPr>
          <p:cNvSpPr txBox="1"/>
          <p:nvPr/>
        </p:nvSpPr>
        <p:spPr>
          <a:xfrm>
            <a:off x="352969" y="3149161"/>
            <a:ext cx="3879117" cy="338554"/>
          </a:xfrm>
          <a:prstGeom prst="rect">
            <a:avLst/>
          </a:prstGeom>
          <a:noFill/>
        </p:spPr>
        <p:txBody>
          <a:bodyPr wrap="square" rtlCol="0">
            <a:spAutoFit/>
          </a:bodyPr>
          <a:lstStyle/>
          <a:p>
            <a:r>
              <a:rPr lang="it-IT" sz="1600" dirty="0">
                <a:ln w="0"/>
                <a:solidFill>
                  <a:schemeClr val="accent6">
                    <a:lumMod val="75000"/>
                  </a:schemeClr>
                </a:solidFill>
                <a:effectLst>
                  <a:outerShdw blurRad="38100" dist="25400" dir="5400000" algn="ctr" rotWithShape="0">
                    <a:srgbClr val="6E747A">
                      <a:alpha val="43000"/>
                    </a:srgbClr>
                  </a:outerShdw>
                </a:effectLst>
              </a:rPr>
              <a:t>TOTAL BUDGET: 5 MLN/EUROS</a:t>
            </a:r>
          </a:p>
        </p:txBody>
      </p:sp>
      <p:pic>
        <p:nvPicPr>
          <p:cNvPr id="6" name="Immagine 5">
            <a:extLst>
              <a:ext uri="{FF2B5EF4-FFF2-40B4-BE49-F238E27FC236}">
                <a16:creationId xmlns:a16="http://schemas.microsoft.com/office/drawing/2014/main" id="{BC5D081F-8954-44A6-C01C-F2FC2E9C9125}"/>
              </a:ext>
            </a:extLst>
          </p:cNvPr>
          <p:cNvPicPr>
            <a:picLocks noChangeAspect="1"/>
          </p:cNvPicPr>
          <p:nvPr/>
        </p:nvPicPr>
        <p:blipFill>
          <a:blip r:embed="rId3"/>
          <a:stretch>
            <a:fillRect/>
          </a:stretch>
        </p:blipFill>
        <p:spPr>
          <a:xfrm>
            <a:off x="4015507" y="1585253"/>
            <a:ext cx="669109" cy="719135"/>
          </a:xfrm>
          <a:prstGeom prst="rect">
            <a:avLst/>
          </a:prstGeom>
        </p:spPr>
      </p:pic>
      <p:sp>
        <p:nvSpPr>
          <p:cNvPr id="13" name="Rettangolo 12">
            <a:extLst>
              <a:ext uri="{FF2B5EF4-FFF2-40B4-BE49-F238E27FC236}">
                <a16:creationId xmlns:a16="http://schemas.microsoft.com/office/drawing/2014/main" id="{9646A1E0-45FE-E110-76E3-A23F55AADB0D}"/>
              </a:ext>
            </a:extLst>
          </p:cNvPr>
          <p:cNvSpPr/>
          <p:nvPr/>
        </p:nvSpPr>
        <p:spPr>
          <a:xfrm>
            <a:off x="394086" y="970103"/>
            <a:ext cx="3629396" cy="198312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en-US" sz="1200" b="1" dirty="0">
                <a:solidFill>
                  <a:srgbClr val="F07D00"/>
                </a:solidFill>
                <a:latin typeface="Futura Light BT"/>
                <a:ea typeface="Segoe UI" panose="020B0502040204020203" pitchFamily="34" charset="0"/>
                <a:cs typeface="Segoe UI" panose="020B0502040204020203" pitchFamily="34" charset="0"/>
              </a:rPr>
              <a:t>EXTRAORDINARY HOSPITALITY SUPPORT</a:t>
            </a:r>
          </a:p>
          <a:p>
            <a:pPr>
              <a:spcAft>
                <a:spcPts val="600"/>
              </a:spcAft>
            </a:pPr>
            <a:r>
              <a:rPr lang="en-US" sz="1200" b="1" dirty="0">
                <a:solidFill>
                  <a:schemeClr val="tx2">
                    <a:lumMod val="75000"/>
                  </a:schemeClr>
                </a:solidFill>
                <a:latin typeface="Futura Light BT"/>
                <a:ea typeface="Segoe UI" panose="020B0502040204020203" pitchFamily="34" charset="0"/>
                <a:cs typeface="Segoe UI" panose="020B0502040204020203" pitchFamily="34" charset="0"/>
              </a:rPr>
              <a:t>One-off allowance of </a:t>
            </a:r>
          </a:p>
          <a:p>
            <a:pPr marL="171450" indent="-171450">
              <a:spcAft>
                <a:spcPts val="600"/>
              </a:spcAft>
              <a:buFont typeface="Arial" panose="020B0604020202020204" pitchFamily="34" charset="0"/>
              <a:buChar char="•"/>
            </a:pPr>
            <a:r>
              <a:rPr lang="en-US" sz="1200" dirty="0">
                <a:solidFill>
                  <a:schemeClr val="tx2">
                    <a:lumMod val="75000"/>
                  </a:schemeClr>
                </a:solidFill>
                <a:latin typeface="Futura Light BT"/>
                <a:ea typeface="Segoe UI" panose="020B0502040204020203" pitchFamily="34" charset="0"/>
                <a:cs typeface="Segoe UI" panose="020B0502040204020203" pitchFamily="34" charset="0"/>
              </a:rPr>
              <a:t>Those who complete, after the skills assessment, one of the training courses:</a:t>
            </a:r>
            <a:r>
              <a:rPr lang="en-US" sz="1200" b="1" dirty="0">
                <a:solidFill>
                  <a:schemeClr val="tx2">
                    <a:lumMod val="75000"/>
                  </a:schemeClr>
                </a:solidFill>
                <a:latin typeface="Futura Light BT"/>
                <a:ea typeface="Segoe UI" panose="020B0502040204020203" pitchFamily="34" charset="0"/>
                <a:cs typeface="Segoe UI" panose="020B0502040204020203" pitchFamily="34" charset="0"/>
              </a:rPr>
              <a:t> 1,000€</a:t>
            </a:r>
            <a:endParaRPr lang="en-US" sz="1200" dirty="0">
              <a:solidFill>
                <a:schemeClr val="tx2">
                  <a:lumMod val="75000"/>
                </a:schemeClr>
              </a:solidFill>
              <a:latin typeface="Futura Light BT"/>
              <a:ea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en-US" sz="1200" dirty="0">
                <a:solidFill>
                  <a:schemeClr val="tx2">
                    <a:lumMod val="75000"/>
                  </a:schemeClr>
                </a:solidFill>
                <a:latin typeface="Futura Light BT"/>
                <a:ea typeface="Segoe UI" panose="020B0502040204020203" pitchFamily="34" charset="0"/>
                <a:cs typeface="Segoe UI" panose="020B0502040204020203" pitchFamily="34" charset="0"/>
              </a:rPr>
              <a:t>Agency workers who provide hospitality to refugees: </a:t>
            </a:r>
            <a:r>
              <a:rPr lang="en-US" sz="1200" b="1" dirty="0">
                <a:solidFill>
                  <a:schemeClr val="tx2">
                    <a:lumMod val="75000"/>
                  </a:schemeClr>
                </a:solidFill>
                <a:latin typeface="Futura Light BT"/>
                <a:ea typeface="Segoe UI" panose="020B0502040204020203" pitchFamily="34" charset="0"/>
                <a:cs typeface="Segoe UI" panose="020B0502040204020203" pitchFamily="34" charset="0"/>
              </a:rPr>
              <a:t>1,000€ or 1,500 € (for workers with minors or pregnant)</a:t>
            </a:r>
            <a:endParaRPr lang="en-US" sz="1200" dirty="0">
              <a:solidFill>
                <a:schemeClr val="tx2">
                  <a:lumMod val="75000"/>
                </a:schemeClr>
              </a:solidFill>
              <a:latin typeface="Futura Light BT"/>
              <a:ea typeface="Segoe UI" panose="020B0502040204020203" pitchFamily="34" charset="0"/>
              <a:cs typeface="Segoe UI" panose="020B0502040204020203" pitchFamily="34" charset="0"/>
            </a:endParaRPr>
          </a:p>
        </p:txBody>
      </p:sp>
      <p:sp>
        <p:nvSpPr>
          <p:cNvPr id="14" name="Rettangolo 13">
            <a:extLst>
              <a:ext uri="{FF2B5EF4-FFF2-40B4-BE49-F238E27FC236}">
                <a16:creationId xmlns:a16="http://schemas.microsoft.com/office/drawing/2014/main" id="{F5D65B00-B1C1-6C8D-C8AE-7BCEC739EF63}"/>
              </a:ext>
            </a:extLst>
          </p:cNvPr>
          <p:cNvSpPr/>
          <p:nvPr/>
        </p:nvSpPr>
        <p:spPr>
          <a:xfrm>
            <a:off x="4692591" y="970103"/>
            <a:ext cx="4098440" cy="255045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spcAft>
                <a:spcPts val="600"/>
              </a:spcAft>
            </a:pPr>
            <a:r>
              <a:rPr lang="en-US" sz="1200" b="1" dirty="0">
                <a:solidFill>
                  <a:srgbClr val="F07D00"/>
                </a:solidFill>
                <a:latin typeface="Futura Light BT"/>
                <a:ea typeface="Segoe UI" panose="020B0502040204020203" pitchFamily="34" charset="0"/>
                <a:cs typeface="Segoe UI" panose="020B0502040204020203" pitchFamily="34" charset="0"/>
              </a:rPr>
              <a:t>FACILITATED ACCESS TO BENEFITS</a:t>
            </a:r>
          </a:p>
          <a:p>
            <a:pPr marL="171450" indent="-171450">
              <a:spcAft>
                <a:spcPts val="600"/>
              </a:spcAft>
              <a:buFont typeface="Arial" panose="020B0604020202020204" pitchFamily="34" charset="0"/>
              <a:buChar char="•"/>
            </a:pPr>
            <a:r>
              <a:rPr lang="en-US" sz="1200" dirty="0">
                <a:solidFill>
                  <a:schemeClr val="tx2">
                    <a:lumMod val="75000"/>
                  </a:schemeClr>
                </a:solidFill>
                <a:latin typeface="Futura Light BT"/>
                <a:cs typeface="Segoe UI" panose="020B0502040204020203" pitchFamily="34" charset="0"/>
              </a:rPr>
              <a:t>Nursery contribution (150€/Baby)</a:t>
            </a:r>
          </a:p>
          <a:p>
            <a:pPr marL="171450" indent="-171450">
              <a:spcAft>
                <a:spcPts val="600"/>
              </a:spcAft>
              <a:buFont typeface="Arial" panose="020B0604020202020204" pitchFamily="34" charset="0"/>
              <a:buChar char="•"/>
            </a:pPr>
            <a:r>
              <a:rPr lang="en-US" sz="1200" dirty="0">
                <a:solidFill>
                  <a:schemeClr val="tx2">
                    <a:lumMod val="75000"/>
                  </a:schemeClr>
                </a:solidFill>
                <a:latin typeface="Futura Light BT"/>
                <a:cs typeface="Segoe UI" panose="020B0502040204020203" pitchFamily="34" charset="0"/>
              </a:rPr>
              <a:t>Support for education (200€/Child)</a:t>
            </a:r>
          </a:p>
          <a:p>
            <a:pPr marL="171450" indent="-171450">
              <a:spcAft>
                <a:spcPts val="600"/>
              </a:spcAft>
              <a:buFont typeface="Arial" panose="020B0604020202020204" pitchFamily="34" charset="0"/>
              <a:buChar char="•"/>
            </a:pPr>
            <a:r>
              <a:rPr lang="en-US" sz="1200" dirty="0">
                <a:solidFill>
                  <a:schemeClr val="tx2">
                    <a:lumMod val="75000"/>
                  </a:schemeClr>
                </a:solidFill>
                <a:latin typeface="Futura Light BT"/>
                <a:cs typeface="Segoe UI" panose="020B0502040204020203" pitchFamily="34" charset="0"/>
              </a:rPr>
              <a:t>Reimbursement for purchase of goods before baby needs (800€/Baby)</a:t>
            </a:r>
          </a:p>
          <a:p>
            <a:pPr marL="171450" indent="-171450">
              <a:spcAft>
                <a:spcPts val="600"/>
              </a:spcAft>
              <a:buFont typeface="Arial" panose="020B0604020202020204" pitchFamily="34" charset="0"/>
              <a:buChar char="•"/>
            </a:pPr>
            <a:r>
              <a:rPr lang="en-US" sz="1200" dirty="0">
                <a:solidFill>
                  <a:schemeClr val="tx2">
                    <a:lumMod val="75000"/>
                  </a:schemeClr>
                </a:solidFill>
                <a:latin typeface="Futura Light BT"/>
                <a:cs typeface="Segoe UI" panose="020B0502040204020203" pitchFamily="34" charset="0"/>
              </a:rPr>
              <a:t>Reimbursement of psychological assistance (</a:t>
            </a:r>
            <a:r>
              <a:rPr lang="en-GB" sz="1200" dirty="0">
                <a:solidFill>
                  <a:schemeClr val="tx2">
                    <a:lumMod val="75000"/>
                  </a:schemeClr>
                </a:solidFill>
                <a:effectLst/>
                <a:latin typeface="Futura Light BT"/>
                <a:ea typeface="Calibri" panose="020F0502020204030204" pitchFamily="34" charset="0"/>
              </a:rPr>
              <a:t>€200/beneficiary</a:t>
            </a:r>
            <a:r>
              <a:rPr lang="en-US" sz="1200" dirty="0">
                <a:solidFill>
                  <a:schemeClr val="tx2">
                    <a:lumMod val="75000"/>
                  </a:schemeClr>
                </a:solidFill>
                <a:latin typeface="Futura Light BT"/>
                <a:cs typeface="Segoe UI" panose="020B0502040204020203" pitchFamily="34" charset="0"/>
              </a:rPr>
              <a:t>)</a:t>
            </a:r>
          </a:p>
          <a:p>
            <a:pPr>
              <a:spcAft>
                <a:spcPts val="600"/>
              </a:spcAft>
            </a:pPr>
            <a:endParaRPr lang="en-US" sz="1200" dirty="0">
              <a:solidFill>
                <a:schemeClr val="tx2">
                  <a:lumMod val="75000"/>
                </a:schemeClr>
              </a:solidFill>
              <a:latin typeface="Futura Light BT"/>
              <a:ea typeface="Segoe UI" panose="020B0502040204020203" pitchFamily="34" charset="0"/>
              <a:cs typeface="Segoe UI" panose="020B0502040204020203" pitchFamily="34" charset="0"/>
            </a:endParaRPr>
          </a:p>
          <a:p>
            <a:pPr algn="ctr">
              <a:spcAft>
                <a:spcPts val="600"/>
              </a:spcAft>
            </a:pPr>
            <a:r>
              <a:rPr lang="en-US" sz="1200" b="1" dirty="0">
                <a:solidFill>
                  <a:schemeClr val="tx2">
                    <a:lumMod val="75000"/>
                  </a:schemeClr>
                </a:solidFill>
                <a:latin typeface="Futura Light BT"/>
                <a:cs typeface="Segoe UI" panose="020B0502040204020203" pitchFamily="34" charset="0"/>
              </a:rPr>
              <a:t>FOR THE FIRST TIME, NOT ONLY WORKERS BUT ALSO THOSE WHO ACCESS TRAINING ARE ELIGIBLE FOR BENEFITS</a:t>
            </a:r>
          </a:p>
        </p:txBody>
      </p:sp>
      <p:pic>
        <p:nvPicPr>
          <p:cNvPr id="16" name="Immagine 15">
            <a:extLst>
              <a:ext uri="{FF2B5EF4-FFF2-40B4-BE49-F238E27FC236}">
                <a16:creationId xmlns:a16="http://schemas.microsoft.com/office/drawing/2014/main" id="{1C982784-ABE9-5135-F03D-4C59C9A56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086" y="3843290"/>
            <a:ext cx="1305606" cy="354463"/>
          </a:xfrm>
          <a:prstGeom prst="rect">
            <a:avLst/>
          </a:prstGeom>
        </p:spPr>
      </p:pic>
    </p:spTree>
    <p:extLst>
      <p:ext uri="{BB962C8B-B14F-4D97-AF65-F5344CB8AC3E}">
        <p14:creationId xmlns:p14="http://schemas.microsoft.com/office/powerpoint/2010/main" val="272189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FORMAL ELEMENTS OF THE AGREEMENT </a:t>
            </a:r>
            <a:endParaRPr lang="it-IT" sz="1500" dirty="0">
              <a:solidFill>
                <a:srgbClr val="008894"/>
              </a:solidFill>
              <a:latin typeface="Futura Light BT"/>
              <a:cs typeface="Futura Light BT"/>
            </a:endParaRP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6</a:t>
            </a:fld>
            <a:endParaRPr lang="it-IT" dirty="0">
              <a:solidFill>
                <a:schemeClr val="bg1"/>
              </a:solidFill>
            </a:endParaRPr>
          </a:p>
        </p:txBody>
      </p:sp>
      <p:sp>
        <p:nvSpPr>
          <p:cNvPr id="2" name="Rettangolo 1">
            <a:extLst>
              <a:ext uri="{FF2B5EF4-FFF2-40B4-BE49-F238E27FC236}">
                <a16:creationId xmlns:a16="http://schemas.microsoft.com/office/drawing/2014/main" id="{8FFD023C-B8E6-59BC-3945-BE7DE9D310EE}"/>
              </a:ext>
            </a:extLst>
          </p:cNvPr>
          <p:cNvSpPr/>
          <p:nvPr/>
        </p:nvSpPr>
        <p:spPr>
          <a:xfrm>
            <a:off x="1728435" y="1177646"/>
            <a:ext cx="6859305" cy="2939266"/>
          </a:xfrm>
          <a:prstGeom prst="rect">
            <a:avLst/>
          </a:prstGeom>
          <a:noFill/>
        </p:spPr>
        <p:txBody>
          <a:bodyPr wrap="square" lIns="91440" tIns="45720" rIns="91440" bIns="45720">
            <a:spAutoFit/>
          </a:bodyPr>
          <a:lstStyle/>
          <a:p>
            <a:pPr>
              <a:spcBef>
                <a:spcPts val="600"/>
              </a:spcBef>
            </a:pPr>
            <a:r>
              <a:rPr lang="it-IT" sz="1500" dirty="0">
                <a:solidFill>
                  <a:schemeClr val="tx2">
                    <a:lumMod val="75000"/>
                  </a:schemeClr>
                </a:solidFill>
                <a:latin typeface="Futura Light BT"/>
              </a:rPr>
              <a:t>The Agreement, </a:t>
            </a:r>
            <a:r>
              <a:rPr lang="it-IT" sz="1500" dirty="0" err="1">
                <a:solidFill>
                  <a:schemeClr val="tx2">
                    <a:lumMod val="75000"/>
                  </a:schemeClr>
                </a:solidFill>
                <a:latin typeface="Futura Light BT"/>
              </a:rPr>
              <a:t>signed</a:t>
            </a:r>
            <a:r>
              <a:rPr lang="it-IT" sz="1500" dirty="0">
                <a:solidFill>
                  <a:schemeClr val="tx2">
                    <a:lumMod val="75000"/>
                  </a:schemeClr>
                </a:solidFill>
                <a:latin typeface="Futura Light BT"/>
              </a:rPr>
              <a:t> on April 9</a:t>
            </a:r>
            <a:r>
              <a:rPr lang="it-IT" sz="1200" dirty="0">
                <a:solidFill>
                  <a:schemeClr val="tx2">
                    <a:lumMod val="75000"/>
                  </a:schemeClr>
                </a:solidFill>
                <a:latin typeface="Futura Light BT"/>
              </a:rPr>
              <a:t>th</a:t>
            </a:r>
            <a:r>
              <a:rPr lang="it-IT" sz="1500" dirty="0">
                <a:solidFill>
                  <a:schemeClr val="tx2">
                    <a:lumMod val="75000"/>
                  </a:schemeClr>
                </a:solidFill>
                <a:latin typeface="Futura Light BT"/>
              </a:rPr>
              <a:t> 2022, </a:t>
            </a:r>
            <a:r>
              <a:rPr lang="it-IT" sz="1500" dirty="0" err="1">
                <a:solidFill>
                  <a:schemeClr val="tx2">
                    <a:lumMod val="75000"/>
                  </a:schemeClr>
                </a:solidFill>
                <a:latin typeface="Futura Light BT"/>
              </a:rPr>
              <a:t>initially</a:t>
            </a:r>
            <a:r>
              <a:rPr lang="it-IT" sz="1500" dirty="0">
                <a:solidFill>
                  <a:schemeClr val="tx2">
                    <a:lumMod val="75000"/>
                  </a:schemeClr>
                </a:solidFill>
                <a:latin typeface="Futura Light BT"/>
              </a:rPr>
              <a:t> was </a:t>
            </a:r>
            <a:r>
              <a:rPr lang="it-IT" sz="1500" dirty="0" err="1">
                <a:solidFill>
                  <a:schemeClr val="tx2">
                    <a:lumMod val="75000"/>
                  </a:schemeClr>
                </a:solidFill>
                <a:latin typeface="Futura Light BT"/>
              </a:rPr>
              <a:t>planned</a:t>
            </a:r>
            <a:r>
              <a:rPr lang="it-IT" sz="1500" dirty="0">
                <a:solidFill>
                  <a:schemeClr val="tx2">
                    <a:lumMod val="75000"/>
                  </a:schemeClr>
                </a:solidFill>
                <a:latin typeface="Futura Light BT"/>
              </a:rPr>
              <a:t> to last </a:t>
            </a:r>
            <a:r>
              <a:rPr lang="it-IT" sz="1500" dirty="0" err="1">
                <a:solidFill>
                  <a:schemeClr val="tx2">
                    <a:lumMod val="75000"/>
                  </a:schemeClr>
                </a:solidFill>
                <a:latin typeface="Futura Light BT"/>
              </a:rPr>
              <a:t>temporarily</a:t>
            </a:r>
            <a:r>
              <a:rPr lang="it-IT" sz="1500" dirty="0">
                <a:solidFill>
                  <a:schemeClr val="tx2">
                    <a:lumMod val="75000"/>
                  </a:schemeClr>
                </a:solidFill>
                <a:latin typeface="Futura Light BT"/>
              </a:rPr>
              <a:t> until </a:t>
            </a:r>
            <a:r>
              <a:rPr lang="it-IT" sz="1500" dirty="0" err="1">
                <a:solidFill>
                  <a:schemeClr val="tx2">
                    <a:lumMod val="75000"/>
                  </a:schemeClr>
                </a:solidFill>
                <a:latin typeface="Futura Light BT"/>
              </a:rPr>
              <a:t>October</a:t>
            </a:r>
            <a:r>
              <a:rPr lang="it-IT" sz="1500" dirty="0">
                <a:solidFill>
                  <a:schemeClr val="tx2">
                    <a:lumMod val="75000"/>
                  </a:schemeClr>
                </a:solidFill>
                <a:latin typeface="Futura Light BT"/>
              </a:rPr>
              <a:t> 31</a:t>
            </a:r>
            <a:r>
              <a:rPr lang="it-IT" sz="1200" dirty="0">
                <a:solidFill>
                  <a:schemeClr val="tx2">
                    <a:lumMod val="75000"/>
                  </a:schemeClr>
                </a:solidFill>
                <a:latin typeface="Futura Light BT"/>
              </a:rPr>
              <a:t>st </a:t>
            </a:r>
            <a:r>
              <a:rPr lang="it-IT" sz="1500" dirty="0">
                <a:solidFill>
                  <a:schemeClr val="tx2">
                    <a:lumMod val="75000"/>
                  </a:schemeClr>
                </a:solidFill>
                <a:latin typeface="Futura Light BT"/>
              </a:rPr>
              <a:t>2022; </a:t>
            </a:r>
            <a:r>
              <a:rPr lang="it-IT" sz="1500" dirty="0" err="1">
                <a:solidFill>
                  <a:schemeClr val="tx2">
                    <a:lumMod val="75000"/>
                  </a:schemeClr>
                </a:solidFill>
                <a:latin typeface="Futura Light BT"/>
              </a:rPr>
              <a:t>however</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it</a:t>
            </a:r>
            <a:r>
              <a:rPr lang="it-IT" sz="1500" dirty="0">
                <a:solidFill>
                  <a:schemeClr val="tx2">
                    <a:lumMod val="75000"/>
                  </a:schemeClr>
                </a:solidFill>
                <a:latin typeface="Futura Light BT"/>
              </a:rPr>
              <a:t> was </a:t>
            </a:r>
            <a:r>
              <a:rPr lang="it-IT" sz="1500" dirty="0" err="1">
                <a:solidFill>
                  <a:schemeClr val="tx2">
                    <a:lumMod val="75000"/>
                  </a:schemeClr>
                </a:solidFill>
                <a:latin typeface="Futura Light BT"/>
              </a:rPr>
              <a:t>extended</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several</a:t>
            </a:r>
            <a:r>
              <a:rPr lang="it-IT" sz="1500" dirty="0">
                <a:solidFill>
                  <a:schemeClr val="tx2">
                    <a:lumMod val="75000"/>
                  </a:schemeClr>
                </a:solidFill>
                <a:latin typeface="Futura Light BT"/>
              </a:rPr>
              <a:t> times and </a:t>
            </a:r>
            <a:r>
              <a:rPr lang="it-IT" sz="1500" dirty="0" err="1">
                <a:solidFill>
                  <a:schemeClr val="tx2">
                    <a:lumMod val="75000"/>
                  </a:schemeClr>
                </a:solidFill>
                <a:latin typeface="Futura Light BT"/>
              </a:rPr>
              <a:t>it</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is</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currently</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valid</a:t>
            </a:r>
            <a:r>
              <a:rPr lang="it-IT" sz="1500" dirty="0">
                <a:solidFill>
                  <a:schemeClr val="tx2">
                    <a:lumMod val="75000"/>
                  </a:schemeClr>
                </a:solidFill>
                <a:latin typeface="Futura Light BT"/>
              </a:rPr>
              <a:t> until </a:t>
            </a:r>
            <a:r>
              <a:rPr lang="it-IT" sz="1500" dirty="0" err="1">
                <a:solidFill>
                  <a:schemeClr val="tx2">
                    <a:lumMod val="75000"/>
                  </a:schemeClr>
                </a:solidFill>
                <a:latin typeface="Futura Light BT"/>
              </a:rPr>
              <a:t>December</a:t>
            </a:r>
            <a:r>
              <a:rPr lang="it-IT" sz="1500" dirty="0">
                <a:solidFill>
                  <a:schemeClr val="tx2">
                    <a:lumMod val="75000"/>
                  </a:schemeClr>
                </a:solidFill>
                <a:latin typeface="Futura Light BT"/>
              </a:rPr>
              <a:t> 31</a:t>
            </a:r>
            <a:r>
              <a:rPr lang="it-IT" sz="1200" dirty="0">
                <a:solidFill>
                  <a:schemeClr val="tx2">
                    <a:lumMod val="75000"/>
                  </a:schemeClr>
                </a:solidFill>
                <a:latin typeface="Futura Light BT"/>
              </a:rPr>
              <a:t>st</a:t>
            </a:r>
            <a:r>
              <a:rPr lang="it-IT" sz="1100" dirty="0">
                <a:solidFill>
                  <a:schemeClr val="tx2">
                    <a:lumMod val="75000"/>
                  </a:schemeClr>
                </a:solidFill>
                <a:latin typeface="Futura Light BT"/>
              </a:rPr>
              <a:t> </a:t>
            </a:r>
            <a:r>
              <a:rPr lang="it-IT" sz="1500" dirty="0">
                <a:solidFill>
                  <a:schemeClr val="tx2">
                    <a:lumMod val="75000"/>
                  </a:schemeClr>
                </a:solidFill>
                <a:latin typeface="Futura Light BT"/>
              </a:rPr>
              <a:t>2024, </a:t>
            </a:r>
            <a:r>
              <a:rPr lang="it-IT" sz="1500" dirty="0" err="1">
                <a:solidFill>
                  <a:schemeClr val="tx2">
                    <a:lumMod val="75000"/>
                  </a:schemeClr>
                </a:solidFill>
                <a:latin typeface="Futura Light BT"/>
              </a:rPr>
              <a:t>even</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if</a:t>
            </a:r>
            <a:r>
              <a:rPr lang="it-IT" sz="1500" dirty="0">
                <a:solidFill>
                  <a:schemeClr val="tx2">
                    <a:lumMod val="75000"/>
                  </a:schemeClr>
                </a:solidFill>
                <a:latin typeface="Futura Light BT"/>
              </a:rPr>
              <a:t> the </a:t>
            </a:r>
            <a:r>
              <a:rPr lang="it-IT" sz="1500" dirty="0" err="1">
                <a:solidFill>
                  <a:schemeClr val="tx2">
                    <a:lumMod val="75000"/>
                  </a:schemeClr>
                </a:solidFill>
                <a:latin typeface="Futura Light BT"/>
              </a:rPr>
              <a:t>aim</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is</a:t>
            </a:r>
            <a:r>
              <a:rPr lang="it-IT" sz="1500" dirty="0">
                <a:solidFill>
                  <a:schemeClr val="tx2">
                    <a:lumMod val="75000"/>
                  </a:schemeClr>
                </a:solidFill>
                <a:latin typeface="Futura Light BT"/>
              </a:rPr>
              <a:t> to </a:t>
            </a:r>
            <a:r>
              <a:rPr lang="it-IT" sz="1500" dirty="0" err="1">
                <a:solidFill>
                  <a:schemeClr val="tx2">
                    <a:lumMod val="75000"/>
                  </a:schemeClr>
                </a:solidFill>
                <a:latin typeface="Futura Light BT"/>
              </a:rPr>
              <a:t>give</a:t>
            </a:r>
            <a:r>
              <a:rPr lang="it-IT" sz="1500" dirty="0">
                <a:solidFill>
                  <a:schemeClr val="tx2">
                    <a:lumMod val="75000"/>
                  </a:schemeClr>
                </a:solidFill>
                <a:latin typeface="Futura Light BT"/>
              </a:rPr>
              <a:t> </a:t>
            </a:r>
            <a:r>
              <a:rPr lang="it-IT" sz="1500" dirty="0" err="1">
                <a:solidFill>
                  <a:schemeClr val="tx2">
                    <a:lumMod val="75000"/>
                  </a:schemeClr>
                </a:solidFill>
                <a:latin typeface="Futura Light BT"/>
              </a:rPr>
              <a:t>continuity</a:t>
            </a:r>
            <a:r>
              <a:rPr lang="it-IT" sz="1500" dirty="0">
                <a:solidFill>
                  <a:schemeClr val="tx2">
                    <a:lumMod val="75000"/>
                  </a:schemeClr>
                </a:solidFill>
                <a:latin typeface="Futura Light BT"/>
              </a:rPr>
              <a:t>.</a:t>
            </a:r>
          </a:p>
          <a:p>
            <a:pPr>
              <a:spcBef>
                <a:spcPts val="600"/>
              </a:spcBef>
            </a:pPr>
            <a:endParaRPr lang="en-US" sz="1500" dirty="0">
              <a:solidFill>
                <a:schemeClr val="tx2">
                  <a:lumMod val="75000"/>
                </a:schemeClr>
              </a:solidFill>
              <a:latin typeface="Futura Light BT"/>
            </a:endParaRPr>
          </a:p>
          <a:p>
            <a:pPr>
              <a:spcBef>
                <a:spcPts val="600"/>
              </a:spcBef>
            </a:pPr>
            <a:r>
              <a:rPr lang="en-US" sz="1500" dirty="0">
                <a:solidFill>
                  <a:schemeClr val="tx2">
                    <a:lumMod val="75000"/>
                  </a:schemeClr>
                </a:solidFill>
                <a:latin typeface="Futura Light BT"/>
              </a:rPr>
              <a:t>A supervisory body has set up to monitor the progress of the agreement, the drawing of measures, and the evolution of the regulatory framework.</a:t>
            </a:r>
          </a:p>
          <a:p>
            <a:pPr>
              <a:spcBef>
                <a:spcPts val="600"/>
              </a:spcBef>
            </a:pPr>
            <a:endParaRPr lang="en-US" sz="1500" dirty="0">
              <a:solidFill>
                <a:schemeClr val="tx2">
                  <a:lumMod val="75000"/>
                </a:schemeClr>
              </a:solidFill>
              <a:latin typeface="Futura Light BT"/>
            </a:endParaRPr>
          </a:p>
          <a:p>
            <a:pPr>
              <a:spcBef>
                <a:spcPts val="600"/>
              </a:spcBef>
            </a:pPr>
            <a:r>
              <a:rPr lang="en-US" sz="1500" dirty="0">
                <a:solidFill>
                  <a:schemeClr val="tx2">
                    <a:lumMod val="75000"/>
                  </a:schemeClr>
                </a:solidFill>
                <a:latin typeface="Futura Light BT"/>
              </a:rPr>
              <a:t>Obligation for bilateral Funds to share specific financial reports on the measures.</a:t>
            </a:r>
            <a:endParaRPr lang="it-IT" sz="1500" dirty="0">
              <a:solidFill>
                <a:schemeClr val="tx2">
                  <a:lumMod val="75000"/>
                </a:schemeClr>
              </a:solidFill>
              <a:latin typeface="Futura Light BT"/>
            </a:endParaRPr>
          </a:p>
        </p:txBody>
      </p:sp>
      <p:pic>
        <p:nvPicPr>
          <p:cNvPr id="3" name="Picture 8" descr="Queue - Free interface icons">
            <a:extLst>
              <a:ext uri="{FF2B5EF4-FFF2-40B4-BE49-F238E27FC236}">
                <a16:creationId xmlns:a16="http://schemas.microsoft.com/office/drawing/2014/main" id="{775656CC-B0D7-E9B8-B674-A2CF1595F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45" y="1160749"/>
            <a:ext cx="715628" cy="7156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Icona Di Rendiconto Finanziario Illustrazione Vettoriale - Illustrazione di  lista, bancario: 120823132">
            <a:extLst>
              <a:ext uri="{FF2B5EF4-FFF2-40B4-BE49-F238E27FC236}">
                <a16:creationId xmlns:a16="http://schemas.microsoft.com/office/drawing/2014/main" id="{7357DAFF-3F95-745C-7385-25E87EF006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60" t="10019" r="16260" b="12886"/>
          <a:stretch/>
        </p:blipFill>
        <p:spPr bwMode="auto">
          <a:xfrm>
            <a:off x="627144" y="3007978"/>
            <a:ext cx="824613" cy="942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Supervisione, utente, cerchio Libero Icona - Icon-Icons.com">
            <a:extLst>
              <a:ext uri="{FF2B5EF4-FFF2-40B4-BE49-F238E27FC236}">
                <a16:creationId xmlns:a16="http://schemas.microsoft.com/office/drawing/2014/main" id="{C13419EB-8F4D-978F-05C3-968A9F96D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45" y="2134933"/>
            <a:ext cx="715628" cy="71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9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WELCOME&amp;WORK PROJECT</a:t>
            </a: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7</a:t>
            </a:fld>
            <a:endParaRPr lang="it-IT" dirty="0">
              <a:solidFill>
                <a:schemeClr val="bg1"/>
              </a:solidFill>
            </a:endParaRPr>
          </a:p>
        </p:txBody>
      </p:sp>
      <p:sp>
        <p:nvSpPr>
          <p:cNvPr id="6" name="Rettangolo 5">
            <a:extLst>
              <a:ext uri="{FF2B5EF4-FFF2-40B4-BE49-F238E27FC236}">
                <a16:creationId xmlns:a16="http://schemas.microsoft.com/office/drawing/2014/main" id="{A1C71233-8EE2-4C28-75E4-BD002D2EC657}"/>
              </a:ext>
            </a:extLst>
          </p:cNvPr>
          <p:cNvSpPr/>
          <p:nvPr/>
        </p:nvSpPr>
        <p:spPr>
          <a:xfrm>
            <a:off x="293313" y="1063230"/>
            <a:ext cx="6837625" cy="1400383"/>
          </a:xfrm>
          <a:prstGeom prst="rect">
            <a:avLst/>
          </a:prstGeom>
          <a:noFill/>
        </p:spPr>
        <p:txBody>
          <a:bodyPr wrap="square" lIns="91440" tIns="45720" rIns="91440" bIns="45720">
            <a:spAutoFit/>
          </a:bodyPr>
          <a:lstStyle/>
          <a:p>
            <a:r>
              <a:rPr lang="en-US" sz="1500" b="1" dirty="0">
                <a:solidFill>
                  <a:schemeClr val="tx2">
                    <a:lumMod val="60000"/>
                    <a:lumOff val="40000"/>
                  </a:schemeClr>
                </a:solidFill>
                <a:latin typeface="Futura Light BT"/>
              </a:rPr>
              <a:t>UNHCR – ASSOLAVORO PARTNERSHIP </a:t>
            </a:r>
          </a:p>
          <a:p>
            <a:pPr marL="571500" indent="-571500">
              <a:spcBef>
                <a:spcPts val="600"/>
              </a:spcBef>
              <a:buFont typeface="Arial" panose="020B0604020202020204" pitchFamily="34" charset="0"/>
              <a:buChar char="•"/>
            </a:pPr>
            <a:r>
              <a:rPr lang="en-US" sz="1200" dirty="0">
                <a:solidFill>
                  <a:schemeClr val="tx2">
                    <a:lumMod val="75000"/>
                  </a:schemeClr>
                </a:solidFill>
                <a:latin typeface="Futura Light BT"/>
              </a:rPr>
              <a:t>UNHCR spreads agency system’s initiatives among beneficiaries;</a:t>
            </a:r>
          </a:p>
          <a:p>
            <a:pPr marL="571500" indent="-571500">
              <a:spcBef>
                <a:spcPts val="600"/>
              </a:spcBef>
              <a:buFont typeface="Arial" panose="020B0604020202020204" pitchFamily="34" charset="0"/>
              <a:buChar char="•"/>
            </a:pPr>
            <a:r>
              <a:rPr lang="en-US" sz="1200" dirty="0">
                <a:solidFill>
                  <a:schemeClr val="tx2">
                    <a:lumMod val="75000"/>
                  </a:schemeClr>
                </a:solidFill>
                <a:latin typeface="Futura Light BT"/>
              </a:rPr>
              <a:t>A landing page on the Assolavoro website was launched, where initiatives are translated in four languages (ITA-ENG-FR-UKR): in addition to the description of the services provided under Assolavoro Agreement, links to Agencies’ dedicated website are listed;</a:t>
            </a:r>
          </a:p>
        </p:txBody>
      </p:sp>
      <p:pic>
        <p:nvPicPr>
          <p:cNvPr id="10" name="Picture 2" descr="Alto commissariato delle Nazioni Unite per i rifugiati - Wikipedia">
            <a:extLst>
              <a:ext uri="{FF2B5EF4-FFF2-40B4-BE49-F238E27FC236}">
                <a16:creationId xmlns:a16="http://schemas.microsoft.com/office/drawing/2014/main" id="{667B697B-DE0E-5508-34A9-D6910FD25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713" y="1454216"/>
            <a:ext cx="1546973" cy="1915427"/>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a:extLst>
              <a:ext uri="{FF2B5EF4-FFF2-40B4-BE49-F238E27FC236}">
                <a16:creationId xmlns:a16="http://schemas.microsoft.com/office/drawing/2014/main" id="{7E6B50C5-5350-4DC6-D7D0-E6062A3AD8BF}"/>
              </a:ext>
            </a:extLst>
          </p:cNvPr>
          <p:cNvSpPr/>
          <p:nvPr/>
        </p:nvSpPr>
        <p:spPr>
          <a:xfrm>
            <a:off x="293314" y="2722336"/>
            <a:ext cx="6837625" cy="1323439"/>
          </a:xfrm>
          <a:prstGeom prst="rect">
            <a:avLst/>
          </a:prstGeom>
          <a:noFill/>
        </p:spPr>
        <p:txBody>
          <a:bodyPr wrap="square" lIns="91440" tIns="45720" rIns="91440" bIns="45720">
            <a:spAutoFit/>
          </a:bodyPr>
          <a:lstStyle/>
          <a:p>
            <a:pPr>
              <a:spcAft>
                <a:spcPts val="600"/>
              </a:spcAft>
            </a:pPr>
            <a:r>
              <a:rPr lang="en-US" sz="1500" b="1" dirty="0">
                <a:solidFill>
                  <a:schemeClr val="tx2">
                    <a:lumMod val="60000"/>
                    <a:lumOff val="40000"/>
                  </a:schemeClr>
                </a:solidFill>
                <a:latin typeface="Futura Light BT"/>
              </a:rPr>
              <a:t>WELCOME&amp;WORK PLEDGE</a:t>
            </a:r>
          </a:p>
          <a:p>
            <a:r>
              <a:rPr lang="it-IT" sz="1200" dirty="0">
                <a:solidFill>
                  <a:schemeClr val="tx2">
                    <a:lumMod val="75000"/>
                  </a:schemeClr>
                </a:solidFill>
                <a:latin typeface="Futura Light BT"/>
              </a:rPr>
              <a:t>Last </a:t>
            </a:r>
            <a:r>
              <a:rPr lang="it-IT" sz="1200" dirty="0" err="1">
                <a:solidFill>
                  <a:schemeClr val="tx2">
                    <a:lumMod val="75000"/>
                  </a:schemeClr>
                </a:solidFill>
                <a:latin typeface="Futura Light BT"/>
              </a:rPr>
              <a:t>December</a:t>
            </a:r>
            <a:r>
              <a:rPr lang="it-IT" sz="1200" dirty="0">
                <a:solidFill>
                  <a:schemeClr val="tx2">
                    <a:lumMod val="75000"/>
                  </a:schemeClr>
                </a:solidFill>
                <a:latin typeface="Futura Light BT"/>
              </a:rPr>
              <a:t>, </a:t>
            </a:r>
            <a:r>
              <a:rPr lang="it-IT" sz="1200" dirty="0" err="1">
                <a:solidFill>
                  <a:schemeClr val="tx2">
                    <a:lumMod val="75000"/>
                  </a:schemeClr>
                </a:solidFill>
                <a:latin typeface="Futura Light BT"/>
              </a:rPr>
              <a:t>during</a:t>
            </a:r>
            <a:r>
              <a:rPr lang="it-IT" sz="1200" dirty="0">
                <a:solidFill>
                  <a:schemeClr val="tx2">
                    <a:lumMod val="75000"/>
                  </a:schemeClr>
                </a:solidFill>
                <a:latin typeface="Futura Light BT"/>
              </a:rPr>
              <a:t> the Global </a:t>
            </a:r>
            <a:r>
              <a:rPr lang="it-IT" sz="1200" dirty="0" err="1">
                <a:solidFill>
                  <a:schemeClr val="tx2">
                    <a:lumMod val="75000"/>
                  </a:schemeClr>
                </a:solidFill>
                <a:latin typeface="Futura Light BT"/>
              </a:rPr>
              <a:t>Refugee</a:t>
            </a:r>
            <a:r>
              <a:rPr lang="it-IT" sz="1200" dirty="0">
                <a:solidFill>
                  <a:schemeClr val="tx2">
                    <a:lumMod val="75000"/>
                  </a:schemeClr>
                </a:solidFill>
                <a:latin typeface="Futura Light BT"/>
              </a:rPr>
              <a:t> Forum (GRF) </a:t>
            </a:r>
            <a:r>
              <a:rPr lang="it-IT" sz="1200" dirty="0" err="1">
                <a:solidFill>
                  <a:schemeClr val="tx2">
                    <a:lumMod val="75000"/>
                  </a:schemeClr>
                </a:solidFill>
                <a:latin typeface="Futura Light BT"/>
              </a:rPr>
              <a:t>promoted</a:t>
            </a:r>
            <a:r>
              <a:rPr lang="it-IT" sz="1200" dirty="0">
                <a:solidFill>
                  <a:schemeClr val="tx2">
                    <a:lumMod val="75000"/>
                  </a:schemeClr>
                </a:solidFill>
                <a:latin typeface="Futura Light BT"/>
              </a:rPr>
              <a:t> by UNHCR </a:t>
            </a:r>
            <a:r>
              <a:rPr lang="it-IT" sz="1200" dirty="0" err="1">
                <a:solidFill>
                  <a:schemeClr val="tx2">
                    <a:lumMod val="75000"/>
                  </a:schemeClr>
                </a:solidFill>
                <a:latin typeface="Futura Light BT"/>
              </a:rPr>
              <a:t>every</a:t>
            </a:r>
            <a:r>
              <a:rPr lang="it-IT" sz="1200" dirty="0">
                <a:solidFill>
                  <a:schemeClr val="tx2">
                    <a:lumMod val="75000"/>
                  </a:schemeClr>
                </a:solidFill>
                <a:latin typeface="Futura Light BT"/>
              </a:rPr>
              <a:t> 4 </a:t>
            </a:r>
            <a:r>
              <a:rPr lang="it-IT" sz="1200" dirty="0" err="1">
                <a:solidFill>
                  <a:schemeClr val="tx2">
                    <a:lumMod val="75000"/>
                  </a:schemeClr>
                </a:solidFill>
                <a:latin typeface="Futura Light BT"/>
              </a:rPr>
              <a:t>years</a:t>
            </a:r>
            <a:r>
              <a:rPr lang="it-IT" sz="1200" dirty="0">
                <a:solidFill>
                  <a:schemeClr val="tx2">
                    <a:lumMod val="75000"/>
                  </a:schemeClr>
                </a:solidFill>
                <a:latin typeface="Futura Light BT"/>
              </a:rPr>
              <a:t> in Geneva, President Francesco Baroni </a:t>
            </a:r>
            <a:r>
              <a:rPr lang="it-IT" sz="1200" dirty="0" err="1">
                <a:solidFill>
                  <a:schemeClr val="tx2">
                    <a:lumMod val="75000"/>
                  </a:schemeClr>
                </a:solidFill>
                <a:latin typeface="Futura Light BT"/>
              </a:rPr>
              <a:t>announced</a:t>
            </a:r>
            <a:r>
              <a:rPr lang="it-IT" sz="1200" dirty="0">
                <a:solidFill>
                  <a:schemeClr val="tx2">
                    <a:lumMod val="75000"/>
                  </a:schemeClr>
                </a:solidFill>
                <a:latin typeface="Futura Light BT"/>
              </a:rPr>
              <a:t> the </a:t>
            </a:r>
            <a:r>
              <a:rPr lang="it-IT" sz="1200" dirty="0" err="1">
                <a:solidFill>
                  <a:schemeClr val="tx2">
                    <a:lumMod val="75000"/>
                  </a:schemeClr>
                </a:solidFill>
                <a:latin typeface="Futura Light BT"/>
              </a:rPr>
              <a:t>pledge</a:t>
            </a:r>
            <a:r>
              <a:rPr lang="it-IT" sz="1200" dirty="0">
                <a:solidFill>
                  <a:schemeClr val="tx2">
                    <a:lumMod val="75000"/>
                  </a:schemeClr>
                </a:solidFill>
                <a:latin typeface="Futura Light BT"/>
              </a:rPr>
              <a:t> of Assolavoro </a:t>
            </a:r>
            <a:r>
              <a:rPr lang="it-IT" sz="1200" dirty="0" err="1">
                <a:solidFill>
                  <a:schemeClr val="tx2">
                    <a:lumMod val="75000"/>
                  </a:schemeClr>
                </a:solidFill>
                <a:latin typeface="Futura Light BT"/>
              </a:rPr>
              <a:t>called</a:t>
            </a:r>
            <a:r>
              <a:rPr lang="it-IT" sz="1200" dirty="0">
                <a:solidFill>
                  <a:schemeClr val="tx2">
                    <a:lumMod val="75000"/>
                  </a:schemeClr>
                </a:solidFill>
                <a:latin typeface="Futura Light BT"/>
              </a:rPr>
              <a:t> “Welcome &amp; Work Project”: the </a:t>
            </a:r>
            <a:r>
              <a:rPr lang="it-IT" sz="1200" dirty="0" err="1">
                <a:solidFill>
                  <a:schemeClr val="tx2">
                    <a:lumMod val="75000"/>
                  </a:schemeClr>
                </a:solidFill>
                <a:latin typeface="Futura Light BT"/>
              </a:rPr>
              <a:t>pledge</a:t>
            </a:r>
            <a:r>
              <a:rPr lang="it-IT" sz="1200" dirty="0">
                <a:solidFill>
                  <a:schemeClr val="tx2">
                    <a:lumMod val="75000"/>
                  </a:schemeClr>
                </a:solidFill>
                <a:latin typeface="Futura Light BT"/>
              </a:rPr>
              <a:t> </a:t>
            </a:r>
            <a:r>
              <a:rPr lang="it-IT" sz="1200" dirty="0" err="1">
                <a:solidFill>
                  <a:schemeClr val="tx2">
                    <a:lumMod val="75000"/>
                  </a:schemeClr>
                </a:solidFill>
                <a:latin typeface="Futura Light BT"/>
              </a:rPr>
              <a:t>confirms</a:t>
            </a:r>
            <a:r>
              <a:rPr lang="it-IT" sz="1200" dirty="0">
                <a:solidFill>
                  <a:schemeClr val="tx2">
                    <a:lumMod val="75000"/>
                  </a:schemeClr>
                </a:solidFill>
                <a:latin typeface="Futura Light BT"/>
              </a:rPr>
              <a:t> the commitment of Assolavoro and </a:t>
            </a:r>
            <a:r>
              <a:rPr lang="it-IT" sz="1200" dirty="0" err="1">
                <a:solidFill>
                  <a:schemeClr val="tx2">
                    <a:lumMod val="75000"/>
                  </a:schemeClr>
                </a:solidFill>
                <a:latin typeface="Futura Light BT"/>
              </a:rPr>
              <a:t>Agencies</a:t>
            </a:r>
            <a:r>
              <a:rPr lang="it-IT" sz="1200" dirty="0">
                <a:solidFill>
                  <a:schemeClr val="tx2">
                    <a:lumMod val="75000"/>
                  </a:schemeClr>
                </a:solidFill>
                <a:latin typeface="Futura Light BT"/>
              </a:rPr>
              <a:t> </a:t>
            </a:r>
            <a:r>
              <a:rPr lang="it-IT" sz="1200" dirty="0" err="1">
                <a:solidFill>
                  <a:schemeClr val="tx2">
                    <a:lumMod val="75000"/>
                  </a:schemeClr>
                </a:solidFill>
                <a:latin typeface="Futura Light BT"/>
              </a:rPr>
              <a:t>associated</a:t>
            </a:r>
            <a:r>
              <a:rPr lang="it-IT" sz="1200" dirty="0">
                <a:solidFill>
                  <a:schemeClr val="tx2">
                    <a:lumMod val="75000"/>
                  </a:schemeClr>
                </a:solidFill>
                <a:latin typeface="Futura Light BT"/>
              </a:rPr>
              <a:t> </a:t>
            </a:r>
            <a:r>
              <a:rPr lang="it-IT" sz="1200" dirty="0" err="1">
                <a:solidFill>
                  <a:schemeClr val="tx2">
                    <a:lumMod val="75000"/>
                  </a:schemeClr>
                </a:solidFill>
                <a:latin typeface="Futura Light BT"/>
              </a:rPr>
              <a:t>concerning</a:t>
            </a:r>
            <a:r>
              <a:rPr lang="it-IT" sz="1200" dirty="0">
                <a:solidFill>
                  <a:schemeClr val="tx2">
                    <a:lumMod val="75000"/>
                  </a:schemeClr>
                </a:solidFill>
                <a:latin typeface="Futura Light BT"/>
              </a:rPr>
              <a:t> the promotion of social and work </a:t>
            </a:r>
            <a:r>
              <a:rPr lang="it-IT" sz="1200" dirty="0" err="1">
                <a:solidFill>
                  <a:schemeClr val="tx2">
                    <a:lumMod val="75000"/>
                  </a:schemeClr>
                </a:solidFill>
                <a:latin typeface="Futura Light BT"/>
              </a:rPr>
              <a:t>integration</a:t>
            </a:r>
            <a:r>
              <a:rPr lang="it-IT" sz="1200" dirty="0">
                <a:solidFill>
                  <a:schemeClr val="tx2">
                    <a:lumMod val="75000"/>
                  </a:schemeClr>
                </a:solidFill>
                <a:latin typeface="Futura Light BT"/>
              </a:rPr>
              <a:t> of </a:t>
            </a:r>
            <a:r>
              <a:rPr lang="it-IT" sz="1200" dirty="0" err="1">
                <a:solidFill>
                  <a:schemeClr val="tx2">
                    <a:lumMod val="75000"/>
                  </a:schemeClr>
                </a:solidFill>
                <a:latin typeface="Futura Light BT"/>
              </a:rPr>
              <a:t>refugees</a:t>
            </a:r>
            <a:r>
              <a:rPr lang="it-IT" sz="1200" dirty="0">
                <a:solidFill>
                  <a:schemeClr val="tx2">
                    <a:lumMod val="75000"/>
                  </a:schemeClr>
                </a:solidFill>
                <a:latin typeface="Futura Light BT"/>
              </a:rPr>
              <a:t> in the coming </a:t>
            </a:r>
            <a:r>
              <a:rPr lang="it-IT" sz="1200" dirty="0" err="1">
                <a:solidFill>
                  <a:schemeClr val="tx2">
                    <a:lumMod val="75000"/>
                  </a:schemeClr>
                </a:solidFill>
                <a:latin typeface="Futura Light BT"/>
              </a:rPr>
              <a:t>years</a:t>
            </a:r>
            <a:r>
              <a:rPr lang="it-IT" sz="1200" dirty="0">
                <a:solidFill>
                  <a:schemeClr val="tx2">
                    <a:lumMod val="75000"/>
                  </a:schemeClr>
                </a:solidFill>
                <a:latin typeface="Futura Light BT"/>
              </a:rPr>
              <a:t>.</a:t>
            </a:r>
            <a:endParaRPr lang="en-US" sz="1200" dirty="0">
              <a:solidFill>
                <a:schemeClr val="tx2">
                  <a:lumMod val="75000"/>
                </a:schemeClr>
              </a:solidFill>
              <a:latin typeface="Futura Light BT"/>
            </a:endParaRPr>
          </a:p>
        </p:txBody>
      </p:sp>
    </p:spTree>
    <p:extLst>
      <p:ext uri="{BB962C8B-B14F-4D97-AF65-F5344CB8AC3E}">
        <p14:creationId xmlns:p14="http://schemas.microsoft.com/office/powerpoint/2010/main" val="22150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THE LANDING PAGE</a:t>
            </a: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8</a:t>
            </a:fld>
            <a:endParaRPr lang="it-IT" dirty="0">
              <a:solidFill>
                <a:schemeClr val="bg1"/>
              </a:solidFill>
            </a:endParaRPr>
          </a:p>
        </p:txBody>
      </p:sp>
      <p:pic>
        <p:nvPicPr>
          <p:cNvPr id="2" name="Immagine 1">
            <a:extLst>
              <a:ext uri="{FF2B5EF4-FFF2-40B4-BE49-F238E27FC236}">
                <a16:creationId xmlns:a16="http://schemas.microsoft.com/office/drawing/2014/main" id="{C895E629-1F8A-7C67-A28F-EF0CAB6EA50F}"/>
              </a:ext>
            </a:extLst>
          </p:cNvPr>
          <p:cNvPicPr>
            <a:picLocks noChangeAspect="1"/>
          </p:cNvPicPr>
          <p:nvPr/>
        </p:nvPicPr>
        <p:blipFill>
          <a:blip r:embed="rId3"/>
          <a:stretch>
            <a:fillRect/>
          </a:stretch>
        </p:blipFill>
        <p:spPr>
          <a:xfrm>
            <a:off x="1547019" y="1024142"/>
            <a:ext cx="6049963" cy="2355367"/>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3" name="CasellaDiTesto 2">
            <a:extLst>
              <a:ext uri="{FF2B5EF4-FFF2-40B4-BE49-F238E27FC236}">
                <a16:creationId xmlns:a16="http://schemas.microsoft.com/office/drawing/2014/main" id="{2FD9CD7E-AD02-CFE8-7D06-1B39BB51FC13}"/>
              </a:ext>
            </a:extLst>
          </p:cNvPr>
          <p:cNvSpPr txBox="1"/>
          <p:nvPr/>
        </p:nvSpPr>
        <p:spPr>
          <a:xfrm>
            <a:off x="190500" y="3610139"/>
            <a:ext cx="8763000" cy="338554"/>
          </a:xfrm>
          <a:prstGeom prst="rect">
            <a:avLst/>
          </a:prstGeom>
          <a:noFill/>
        </p:spPr>
        <p:txBody>
          <a:bodyPr wrap="square" rtlCol="0">
            <a:spAutoFit/>
          </a:bodyPr>
          <a:lstStyle/>
          <a:p>
            <a:pPr algn="ctr"/>
            <a:r>
              <a:rPr lang="it-IT" sz="1600" b="1" dirty="0">
                <a:solidFill>
                  <a:schemeClr val="tx2">
                    <a:lumMod val="60000"/>
                    <a:lumOff val="40000"/>
                  </a:schemeClr>
                </a:solidFill>
                <a:latin typeface="Futura Light BT"/>
              </a:rPr>
              <a:t>WWW.ASSOLAVORO.EU/WELCOME-AND-WORK-PROJECT</a:t>
            </a:r>
          </a:p>
        </p:txBody>
      </p:sp>
    </p:spTree>
    <p:extLst>
      <p:ext uri="{BB962C8B-B14F-4D97-AF65-F5344CB8AC3E}">
        <p14:creationId xmlns:p14="http://schemas.microsoft.com/office/powerpoint/2010/main" val="84907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a:extLst>
            <a:ext uri="{FF2B5EF4-FFF2-40B4-BE49-F238E27FC236}">
              <a16:creationId xmlns:a16="http://schemas.microsoft.com/office/drawing/2014/main" id="{D110DD2A-949B-DBE3-4C2F-042FB58F812B}"/>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709A3DDE-BC2A-D585-F280-D33EDF4E0484}"/>
              </a:ext>
            </a:extLst>
          </p:cNvPr>
          <p:cNvSpPr txBox="1"/>
          <p:nvPr/>
        </p:nvSpPr>
        <p:spPr>
          <a:xfrm>
            <a:off x="171815" y="4755429"/>
            <a:ext cx="2273326" cy="246221"/>
          </a:xfrm>
          <a:prstGeom prst="rect">
            <a:avLst/>
          </a:prstGeom>
          <a:noFill/>
        </p:spPr>
        <p:txBody>
          <a:bodyPr wrap="square" rtlCol="0">
            <a:spAutoFit/>
          </a:bodyPr>
          <a:lstStyle/>
          <a:p>
            <a:r>
              <a:rPr lang="it-IT" sz="1000" dirty="0">
                <a:solidFill>
                  <a:srgbClr val="1F2B51"/>
                </a:solidFill>
                <a:latin typeface="Futura Light BT"/>
                <a:cs typeface="Futura Light BT"/>
              </a:rPr>
              <a:t>June 12th 2024</a:t>
            </a:r>
          </a:p>
        </p:txBody>
      </p:sp>
      <p:sp>
        <p:nvSpPr>
          <p:cNvPr id="8" name="CasellaDiTesto 7">
            <a:extLst>
              <a:ext uri="{FF2B5EF4-FFF2-40B4-BE49-F238E27FC236}">
                <a16:creationId xmlns:a16="http://schemas.microsoft.com/office/drawing/2014/main" id="{215A6FCD-6115-9876-BA5B-FBA710ECA95B}"/>
              </a:ext>
            </a:extLst>
          </p:cNvPr>
          <p:cNvSpPr txBox="1"/>
          <p:nvPr/>
        </p:nvSpPr>
        <p:spPr>
          <a:xfrm>
            <a:off x="171815" y="4544672"/>
            <a:ext cx="27980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200" dirty="0">
                <a:solidFill>
                  <a:srgbClr val="008894"/>
                </a:solidFill>
                <a:latin typeface="Futura Light BT"/>
                <a:cs typeface="Futura Light BT"/>
              </a:rPr>
              <a:t>Italian AW system for refugees</a:t>
            </a:r>
            <a:endParaRPr kumimoji="0" lang="it-IT" sz="1200" b="0" i="0" u="none" strike="noStrike" kern="1200" cap="none" spc="0" normalizeH="0" baseline="0" noProof="0" dirty="0">
              <a:ln>
                <a:noFill/>
              </a:ln>
              <a:solidFill>
                <a:srgbClr val="008894"/>
              </a:solidFill>
              <a:effectLst/>
              <a:uLnTx/>
              <a:uFillTx/>
              <a:latin typeface="Futura Light BT"/>
              <a:ea typeface="+mn-ea"/>
              <a:cs typeface="Futura Light BT"/>
            </a:endParaRPr>
          </a:p>
        </p:txBody>
      </p:sp>
      <p:sp>
        <p:nvSpPr>
          <p:cNvPr id="9" name="CasellaDiTesto 8">
            <a:extLst>
              <a:ext uri="{FF2B5EF4-FFF2-40B4-BE49-F238E27FC236}">
                <a16:creationId xmlns:a16="http://schemas.microsoft.com/office/drawing/2014/main" id="{BF1D5792-CC19-2952-BE21-25FC188C8226}"/>
              </a:ext>
            </a:extLst>
          </p:cNvPr>
          <p:cNvSpPr txBox="1"/>
          <p:nvPr/>
        </p:nvSpPr>
        <p:spPr>
          <a:xfrm>
            <a:off x="171815" y="248038"/>
            <a:ext cx="6505210" cy="323165"/>
          </a:xfrm>
          <a:prstGeom prst="rect">
            <a:avLst/>
          </a:prstGeom>
          <a:noFill/>
        </p:spPr>
        <p:txBody>
          <a:bodyPr wrap="square" rtlCol="0">
            <a:spAutoFit/>
          </a:bodyPr>
          <a:lstStyle/>
          <a:p>
            <a:r>
              <a:rPr lang="en-US" sz="1500" dirty="0">
                <a:solidFill>
                  <a:srgbClr val="008894"/>
                </a:solidFill>
                <a:latin typeface="Futura Light BT"/>
                <a:cs typeface="Futura Light BT"/>
              </a:rPr>
              <a:t>RESULTS: 2022 AND 2023</a:t>
            </a:r>
          </a:p>
        </p:txBody>
      </p:sp>
      <p:sp>
        <p:nvSpPr>
          <p:cNvPr id="20" name="Segnaposto numero diapositiva 16">
            <a:extLst>
              <a:ext uri="{FF2B5EF4-FFF2-40B4-BE49-F238E27FC236}">
                <a16:creationId xmlns:a16="http://schemas.microsoft.com/office/drawing/2014/main" id="{00D4E92F-7495-602F-BE91-6F50201C943C}"/>
              </a:ext>
            </a:extLst>
          </p:cNvPr>
          <p:cNvSpPr>
            <a:spLocks noGrp="1"/>
          </p:cNvSpPr>
          <p:nvPr>
            <p:ph type="sldNum" sz="quarter" idx="12"/>
          </p:nvPr>
        </p:nvSpPr>
        <p:spPr>
          <a:xfrm>
            <a:off x="7010400" y="4878539"/>
            <a:ext cx="2133600" cy="274097"/>
          </a:xfrm>
        </p:spPr>
        <p:txBody>
          <a:bodyPr/>
          <a:lstStyle/>
          <a:p>
            <a:fld id="{52160A60-556B-3542-B7BA-6C8FBF8226B9}" type="slidenum">
              <a:rPr lang="it-IT" smtClean="0">
                <a:solidFill>
                  <a:schemeClr val="bg1"/>
                </a:solidFill>
              </a:rPr>
              <a:t>9</a:t>
            </a:fld>
            <a:endParaRPr lang="it-IT" dirty="0">
              <a:solidFill>
                <a:schemeClr val="bg1"/>
              </a:solidFill>
            </a:endParaRPr>
          </a:p>
        </p:txBody>
      </p:sp>
      <p:sp>
        <p:nvSpPr>
          <p:cNvPr id="4" name="Rettangolo 3">
            <a:extLst>
              <a:ext uri="{FF2B5EF4-FFF2-40B4-BE49-F238E27FC236}">
                <a16:creationId xmlns:a16="http://schemas.microsoft.com/office/drawing/2014/main" id="{1EAAF956-3B37-130A-FE2E-E1B906D21A96}"/>
              </a:ext>
            </a:extLst>
          </p:cNvPr>
          <p:cNvSpPr/>
          <p:nvPr/>
        </p:nvSpPr>
        <p:spPr>
          <a:xfrm>
            <a:off x="268844" y="1108800"/>
            <a:ext cx="5991805" cy="2831544"/>
          </a:xfrm>
          <a:prstGeom prst="rect">
            <a:avLst/>
          </a:prstGeom>
          <a:noFill/>
        </p:spPr>
        <p:txBody>
          <a:bodyPr wrap="square" lIns="91440" tIns="45720" rIns="91440" bIns="45720">
            <a:spAutoFit/>
          </a:bodyPr>
          <a:lstStyle/>
          <a:p>
            <a:pPr>
              <a:spcBef>
                <a:spcPts val="600"/>
              </a:spcBef>
            </a:pPr>
            <a:r>
              <a:rPr lang="it-IT" sz="1200" dirty="0">
                <a:solidFill>
                  <a:schemeClr val="tx2">
                    <a:lumMod val="75000"/>
                  </a:schemeClr>
                </a:solidFill>
                <a:latin typeface="Futura Light BT"/>
              </a:rPr>
              <a:t>IN TWO YEARS, 2022 E 2023, </a:t>
            </a:r>
            <a:r>
              <a:rPr lang="it-IT" sz="1200" b="1" dirty="0">
                <a:solidFill>
                  <a:schemeClr val="tx2">
                    <a:lumMod val="75000"/>
                  </a:schemeClr>
                </a:solidFill>
                <a:latin typeface="Futura Light BT"/>
              </a:rPr>
              <a:t>MORE THAN 30.000 </a:t>
            </a:r>
            <a:r>
              <a:rPr lang="it-IT" sz="1200" dirty="0">
                <a:solidFill>
                  <a:schemeClr val="tx2">
                    <a:lumMod val="75000"/>
                  </a:schemeClr>
                </a:solidFill>
                <a:latin typeface="Futura Light BT"/>
              </a:rPr>
              <a:t>REFUGEES GOT A JOB IN ITALY VIA WORK AGENCIES, AND MORE THAN </a:t>
            </a:r>
            <a:r>
              <a:rPr lang="it-IT" sz="1200" b="1" dirty="0">
                <a:solidFill>
                  <a:schemeClr val="tx2">
                    <a:lumMod val="75000"/>
                  </a:schemeClr>
                </a:solidFill>
                <a:latin typeface="Futura Light BT"/>
              </a:rPr>
              <a:t>4.500</a:t>
            </a:r>
            <a:r>
              <a:rPr lang="it-IT" sz="1200" dirty="0">
                <a:solidFill>
                  <a:schemeClr val="tx2">
                    <a:lumMod val="75000"/>
                  </a:schemeClr>
                </a:solidFill>
                <a:latin typeface="Futura Light BT"/>
              </a:rPr>
              <a:t> REFUGEES ATTENDED A TRAINING COURSE THANKS TO THE AGREEMENT BETWEEN ASSOLAVORO AND SECTORAL TRADE UNIONS. </a:t>
            </a:r>
          </a:p>
          <a:p>
            <a:pPr>
              <a:spcBef>
                <a:spcPts val="600"/>
              </a:spcBef>
            </a:pPr>
            <a:r>
              <a:rPr lang="it-IT" sz="1200" dirty="0">
                <a:solidFill>
                  <a:schemeClr val="tx2">
                    <a:lumMod val="75000"/>
                  </a:schemeClr>
                </a:solidFill>
                <a:latin typeface="Futura Light BT"/>
              </a:rPr>
              <a:t>CURRENTLY, REFUGEES WHO HAVE BENEFIT FROM THE SERVICES COME FROM MORE THAN </a:t>
            </a:r>
            <a:r>
              <a:rPr lang="it-IT" sz="1200" b="1" dirty="0">
                <a:solidFill>
                  <a:schemeClr val="tx2">
                    <a:lumMod val="75000"/>
                  </a:schemeClr>
                </a:solidFill>
                <a:latin typeface="Futura Light BT"/>
              </a:rPr>
              <a:t>70 DIFFERENT COUNTRIES</a:t>
            </a:r>
            <a:r>
              <a:rPr lang="it-IT" sz="1200" dirty="0">
                <a:solidFill>
                  <a:schemeClr val="tx2">
                    <a:lumMod val="75000"/>
                  </a:schemeClr>
                </a:solidFill>
                <a:latin typeface="Futura Light BT"/>
              </a:rPr>
              <a:t>, INCLUDING:  AFGHANISTAN, BANGLADESH, BURKINA FASO, CAMEROON, IVORY COAST, EGYPT, GAMBIA, NIGERIA, PAKISTAN, SOMALIA, TUNISIA AND UKRAINE.</a:t>
            </a:r>
          </a:p>
          <a:p>
            <a:pPr>
              <a:spcBef>
                <a:spcPts val="600"/>
              </a:spcBef>
            </a:pPr>
            <a:r>
              <a:rPr lang="it-IT" sz="1200" b="1" dirty="0">
                <a:solidFill>
                  <a:schemeClr val="tx2">
                    <a:lumMod val="75000"/>
                  </a:schemeClr>
                </a:solidFill>
                <a:latin typeface="Futura Light BT"/>
              </a:rPr>
              <a:t>FROM THE BEGINNING OF THE PROJECT THE COURSES PROVIDED COVERED HIGH-QUALIFIED PROFESSIONS, MIDDLE QUALIFIED AND SPECIALIZED WORKERS</a:t>
            </a:r>
            <a:r>
              <a:rPr lang="it-IT" sz="1200" dirty="0">
                <a:solidFill>
                  <a:schemeClr val="tx2">
                    <a:lumMod val="75000"/>
                  </a:schemeClr>
                </a:solidFill>
                <a:latin typeface="Futura Light BT"/>
              </a:rPr>
              <a:t>, INCLUDING COURSES FOR: ICT ENGINEERS, E-COMMERCE MANAGER, MARKETING AND COMMUNICATION SPECIALIST, HORECA OPERATORS AND MANAGERS, HEALTH WORKERS, ADMINISTRATIVE EMPLOYEES, WELDERS AND CARPENTERS.</a:t>
            </a:r>
          </a:p>
        </p:txBody>
      </p:sp>
      <p:pic>
        <p:nvPicPr>
          <p:cNvPr id="6" name="Immagine 5" descr="Immagine che contiene Biglietto Post-it&#10;&#10;Descrizione generata automaticamente">
            <a:extLst>
              <a:ext uri="{FF2B5EF4-FFF2-40B4-BE49-F238E27FC236}">
                <a16:creationId xmlns:a16="http://schemas.microsoft.com/office/drawing/2014/main" id="{0ED0E2E2-68BC-9C63-02E4-D8325E01D969}"/>
              </a:ext>
            </a:extLst>
          </p:cNvPr>
          <p:cNvPicPr>
            <a:picLocks noChangeAspect="1"/>
          </p:cNvPicPr>
          <p:nvPr/>
        </p:nvPicPr>
        <p:blipFill>
          <a:blip r:embed="rId3"/>
          <a:stretch>
            <a:fillRect/>
          </a:stretch>
        </p:blipFill>
        <p:spPr>
          <a:xfrm>
            <a:off x="6416039" y="1648581"/>
            <a:ext cx="2459117" cy="1639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33153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assolavoro" id="{979680D1-D0D2-4978-A2F1-8901A6637154}" vid="{26BCEABC-0085-46C1-BDE4-F28D6BE7E26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63B0F242421742A9AFBCEA6222179E" ma:contentTypeVersion="18" ma:contentTypeDescription="Create a new document." ma:contentTypeScope="" ma:versionID="19830c4f09b8dbbba97df96394b3aea3">
  <xsd:schema xmlns:xsd="http://www.w3.org/2001/XMLSchema" xmlns:xs="http://www.w3.org/2001/XMLSchema" xmlns:p="http://schemas.microsoft.com/office/2006/metadata/properties" xmlns:ns2="520404fc-7e06-48f6-97de-f43ec7125e4e" xmlns:ns3="d75b79a9-7713-45b9-bd7b-108c6da198d0" targetNamespace="http://schemas.microsoft.com/office/2006/metadata/properties" ma:root="true" ma:fieldsID="750120ece93b713a5b3be629086aaa1c" ns2:_="" ns3:_="">
    <xsd:import namespace="520404fc-7e06-48f6-97de-f43ec7125e4e"/>
    <xsd:import namespace="d75b79a9-7713-45b9-bd7b-108c6da198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404fc-7e06-48f6-97de-f43ec7125e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831b584-fb3b-4f67-be56-387f98aa7cd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b79a9-7713-45b9-bd7b-108c6da198d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5d1aa18-0a5d-4155-9508-713de3e75547}" ma:internalName="TaxCatchAll" ma:showField="CatchAllData" ma:web="d75b79a9-7713-45b9-bd7b-108c6da198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5b79a9-7713-45b9-bd7b-108c6da198d0" xsi:nil="true"/>
    <lcf76f155ced4ddcb4097134ff3c332f xmlns="520404fc-7e06-48f6-97de-f43ec7125e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0E04A8-34A1-4CAB-AF09-3DFE745B49F6}"/>
</file>

<file path=customXml/itemProps2.xml><?xml version="1.0" encoding="utf-8"?>
<ds:datastoreItem xmlns:ds="http://schemas.openxmlformats.org/officeDocument/2006/customXml" ds:itemID="{6EA60CFD-F542-4C7C-9757-C504F6FF7759}"/>
</file>

<file path=customXml/itemProps3.xml><?xml version="1.0" encoding="utf-8"?>
<ds:datastoreItem xmlns:ds="http://schemas.openxmlformats.org/officeDocument/2006/customXml" ds:itemID="{E175A60A-4D16-42E6-BC98-0B6AE6C562EA}"/>
</file>

<file path=docProps/app.xml><?xml version="1.0" encoding="utf-8"?>
<Properties xmlns="http://schemas.openxmlformats.org/officeDocument/2006/extended-properties" xmlns:vt="http://schemas.openxmlformats.org/officeDocument/2006/docPropsVTypes">
  <Template>CD</Template>
  <TotalTime>200</TotalTime>
  <Words>923</Words>
  <Application>Microsoft Office PowerPoint</Application>
  <PresentationFormat>Personalizzato</PresentationFormat>
  <Paragraphs>87</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Futura Light BT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 Ferrauto</dc:creator>
  <cp:lastModifiedBy>Ludovica Matarazzo</cp:lastModifiedBy>
  <cp:revision>77</cp:revision>
  <cp:lastPrinted>2024-05-02T13:18:25Z</cp:lastPrinted>
  <dcterms:created xsi:type="dcterms:W3CDTF">2024-02-05T14:09:58Z</dcterms:created>
  <dcterms:modified xsi:type="dcterms:W3CDTF">2024-06-11T10:57:15Z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0x0101006663B0F242421742A9AFBCEA6222179E</vt:lpwstr>
  </property>
</Properties>
</file>